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Overlock"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92">
          <p15:clr>
            <a:srgbClr val="A4A3A4"/>
          </p15:clr>
        </p15:guide>
        <p15:guide id="2" pos="7056">
          <p15:clr>
            <a:srgbClr val="A4A3A4"/>
          </p15:clr>
        </p15:guide>
        <p15:guide id="3" orient="horz" pos="3168">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6xLODVLI8oSzXsl6XBdRYwzN3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56"/>
      </p:cViewPr>
      <p:guideLst>
        <p:guide orient="horz" pos="1392"/>
        <p:guide pos="7056"/>
        <p:guide orient="horz"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Slide" type="title">
  <p:cSld name="TITLE">
    <p:bg>
      <p:bgPr>
        <a:gradFill>
          <a:gsLst>
            <a:gs pos="0">
              <a:schemeClr val="accent2"/>
            </a:gs>
            <a:gs pos="100000">
              <a:schemeClr val="accent4"/>
            </a:gs>
          </a:gsLst>
          <a:lin ang="2700000" scaled="0"/>
        </a:gradFill>
        <a:effectLst/>
      </p:bgPr>
    </p:bg>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298448" y="594360"/>
            <a:ext cx="6272784" cy="28437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5400"/>
              <a:buFont typeface="Open Sans"/>
              <a:buNone/>
              <a:defRPr sz="5400" b="1" i="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5641848" y="4700016"/>
            <a:ext cx="5093208" cy="1197864"/>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8" name="Google Shape;18;p23"/>
          <p:cNvCxnSpPr/>
          <p:nvPr/>
        </p:nvCxnSpPr>
        <p:spPr>
          <a:xfrm>
            <a:off x="1301262" y="3496322"/>
            <a:ext cx="0" cy="3352800"/>
          </a:xfrm>
          <a:prstGeom prst="straightConnector1">
            <a:avLst/>
          </a:prstGeom>
          <a:noFill/>
          <a:ln w="25400" cap="sq" cmpd="sng">
            <a:solidFill>
              <a:schemeClr val="lt1"/>
            </a:solidFill>
            <a:prstDash val="solid"/>
            <a:bevel/>
            <a:headEnd type="none" w="sm" len="sm"/>
            <a:tailEnd type="none" w="sm" len="sm"/>
          </a:ln>
        </p:spPr>
      </p:cxnSp>
      <p:sp>
        <p:nvSpPr>
          <p:cNvPr id="19" name="Google Shape;19;p23"/>
          <p:cNvSpPr/>
          <p:nvPr/>
        </p:nvSpPr>
        <p:spPr>
          <a:xfrm>
            <a:off x="8217780" y="2973840"/>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0" name="Google Shape;20;p23"/>
          <p:cNvSpPr/>
          <p:nvPr/>
        </p:nvSpPr>
        <p:spPr>
          <a:xfrm>
            <a:off x="7859002" y="2744546"/>
            <a:ext cx="139038" cy="139038"/>
          </a:xfrm>
          <a:custGeom>
            <a:avLst/>
            <a:gdLst/>
            <a:ahLst/>
            <a:cxnLst/>
            <a:rect l="l" t="t" r="r" b="b"/>
            <a:pathLst>
              <a:path w="139038" h="139038" extrusionOk="0">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21" name="Google Shape;21;p23"/>
          <p:cNvSpPr/>
          <p:nvPr/>
        </p:nvSpPr>
        <p:spPr>
          <a:xfrm>
            <a:off x="7843462" y="3198265"/>
            <a:ext cx="127713" cy="127713"/>
          </a:xfrm>
          <a:custGeom>
            <a:avLst/>
            <a:gdLst/>
            <a:ahLst/>
            <a:cxnLst/>
            <a:rect l="l" t="t" r="r" b="b"/>
            <a:pathLst>
              <a:path w="127713" h="127713" extrusionOk="0">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6"/>
        <p:cNvGrpSpPr/>
        <p:nvPr/>
      </p:nvGrpSpPr>
      <p:grpSpPr>
        <a:xfrm>
          <a:off x="0" y="0"/>
          <a:ext cx="0" cy="0"/>
          <a:chOff x="0" y="0"/>
          <a:chExt cx="0" cy="0"/>
        </a:xfrm>
      </p:grpSpPr>
      <p:sp>
        <p:nvSpPr>
          <p:cNvPr id="107" name="Google Shape;10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Open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10" name="Google Shape;110;p33"/>
          <p:cNvCxnSpPr/>
          <p:nvPr/>
        </p:nvCxnSpPr>
        <p:spPr>
          <a:xfrm>
            <a:off x="715890" y="356812"/>
            <a:ext cx="0" cy="6492875"/>
          </a:xfrm>
          <a:prstGeom prst="straightConnector1">
            <a:avLst/>
          </a:prstGeom>
          <a:noFill/>
          <a:ln w="25400" cap="sq" cmpd="sng">
            <a:solidFill>
              <a:schemeClr val="accent2"/>
            </a:solidFill>
            <a:prstDash val="solid"/>
            <a:bevel/>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4"/>
          <p:cNvSpPr txBox="1">
            <a:spLocks noGrp="1"/>
          </p:cNvSpPr>
          <p:nvPr>
            <p:ph type="body" idx="1"/>
          </p:nvPr>
        </p:nvSpPr>
        <p:spPr>
          <a:xfrm>
            <a:off x="1444752" y="1825625"/>
            <a:ext cx="4553712"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4"/>
          <p:cNvSpPr txBox="1">
            <a:spLocks noGrp="1"/>
          </p:cNvSpPr>
          <p:nvPr>
            <p:ph type="body" idx="2"/>
          </p:nvPr>
        </p:nvSpPr>
        <p:spPr>
          <a:xfrm>
            <a:off x="6784848" y="1825625"/>
            <a:ext cx="4553712"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5" name="Google Shape;115;p34"/>
          <p:cNvCxnSpPr/>
          <p:nvPr/>
        </p:nvCxnSpPr>
        <p:spPr>
          <a:xfrm>
            <a:off x="715890" y="356812"/>
            <a:ext cx="0" cy="6492875"/>
          </a:xfrm>
          <a:prstGeom prst="straightConnector1">
            <a:avLst/>
          </a:prstGeom>
          <a:noFill/>
          <a:ln w="25400" cap="sq" cmpd="sng">
            <a:solidFill>
              <a:schemeClr val="accent2"/>
            </a:solidFill>
            <a:prstDash val="solid"/>
            <a:bevel/>
            <a:headEnd type="none" w="sm" len="sm"/>
            <a:tailEnd type="none" w="sm" len="sm"/>
          </a:ln>
        </p:spPr>
      </p:cxnSp>
      <p:sp>
        <p:nvSpPr>
          <p:cNvPr id="116" name="Google Shape;116;p34"/>
          <p:cNvSpPr/>
          <p:nvPr/>
        </p:nvSpPr>
        <p:spPr>
          <a:xfrm>
            <a:off x="10508317" y="492206"/>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17" name="Google Shape;117;p34"/>
          <p:cNvSpPr/>
          <p:nvPr/>
        </p:nvSpPr>
        <p:spPr>
          <a:xfrm>
            <a:off x="11477944" y="1055581"/>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18" name="Google Shape;118;p34"/>
          <p:cNvSpPr/>
          <p:nvPr/>
        </p:nvSpPr>
        <p:spPr>
          <a:xfrm>
            <a:off x="11241555" y="446637"/>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19"/>
        <p:cNvGrpSpPr/>
        <p:nvPr/>
      </p:nvGrpSpPr>
      <p:grpSpPr>
        <a:xfrm>
          <a:off x="0" y="0"/>
          <a:ext cx="0" cy="0"/>
          <a:chOff x="0" y="0"/>
          <a:chExt cx="0" cy="0"/>
        </a:xfrm>
      </p:grpSpPr>
      <p:sp>
        <p:nvSpPr>
          <p:cNvPr id="120" name="Google Shape;120;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5"/>
          <p:cNvSpPr txBox="1">
            <a:spLocks noGrp="1"/>
          </p:cNvSpPr>
          <p:nvPr>
            <p:ph type="body" idx="1"/>
          </p:nvPr>
        </p:nvSpPr>
        <p:spPr>
          <a:xfrm>
            <a:off x="1444752" y="1681163"/>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35"/>
          <p:cNvSpPr txBox="1">
            <a:spLocks noGrp="1"/>
          </p:cNvSpPr>
          <p:nvPr>
            <p:ph type="body" idx="2"/>
          </p:nvPr>
        </p:nvSpPr>
        <p:spPr>
          <a:xfrm>
            <a:off x="1444752" y="2505075"/>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5"/>
          <p:cNvSpPr txBox="1">
            <a:spLocks noGrp="1"/>
          </p:cNvSpPr>
          <p:nvPr>
            <p:ph type="body" idx="3"/>
          </p:nvPr>
        </p:nvSpPr>
        <p:spPr>
          <a:xfrm>
            <a:off x="4983480" y="1681163"/>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35"/>
          <p:cNvSpPr txBox="1">
            <a:spLocks noGrp="1"/>
          </p:cNvSpPr>
          <p:nvPr>
            <p:ph type="body" idx="4"/>
          </p:nvPr>
        </p:nvSpPr>
        <p:spPr>
          <a:xfrm>
            <a:off x="4983480" y="2505075"/>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5" name="Google Shape;125;p35"/>
          <p:cNvCxnSpPr/>
          <p:nvPr/>
        </p:nvCxnSpPr>
        <p:spPr>
          <a:xfrm>
            <a:off x="715890" y="356812"/>
            <a:ext cx="0" cy="6492875"/>
          </a:xfrm>
          <a:prstGeom prst="straightConnector1">
            <a:avLst/>
          </a:prstGeom>
          <a:noFill/>
          <a:ln w="25400" cap="sq" cmpd="sng">
            <a:solidFill>
              <a:schemeClr val="accent2"/>
            </a:solidFill>
            <a:prstDash val="solid"/>
            <a:bevel/>
            <a:headEnd type="none" w="sm" len="sm"/>
            <a:tailEnd type="none" w="sm" len="sm"/>
          </a:ln>
        </p:spPr>
      </p:cxnSp>
      <p:sp>
        <p:nvSpPr>
          <p:cNvPr id="126" name="Google Shape;126;p35"/>
          <p:cNvSpPr/>
          <p:nvPr/>
        </p:nvSpPr>
        <p:spPr>
          <a:xfrm>
            <a:off x="10508317" y="492206"/>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7" name="Google Shape;127;p35"/>
          <p:cNvSpPr/>
          <p:nvPr/>
        </p:nvSpPr>
        <p:spPr>
          <a:xfrm>
            <a:off x="11477944" y="1055581"/>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8" name="Google Shape;128;p35"/>
          <p:cNvSpPr/>
          <p:nvPr/>
        </p:nvSpPr>
        <p:spPr>
          <a:xfrm>
            <a:off x="11241555" y="446637"/>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129" name="Google Shape;129;p35"/>
          <p:cNvSpPr txBox="1">
            <a:spLocks noGrp="1"/>
          </p:cNvSpPr>
          <p:nvPr>
            <p:ph type="body" idx="5"/>
          </p:nvPr>
        </p:nvSpPr>
        <p:spPr>
          <a:xfrm>
            <a:off x="8531352" y="1769269"/>
            <a:ext cx="28346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35"/>
          <p:cNvSpPr txBox="1">
            <a:spLocks noGrp="1"/>
          </p:cNvSpPr>
          <p:nvPr>
            <p:ph type="body" idx="6"/>
          </p:nvPr>
        </p:nvSpPr>
        <p:spPr>
          <a:xfrm>
            <a:off x="8531352" y="2593181"/>
            <a:ext cx="2834640" cy="368458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1"/>
        <p:cNvGrpSpPr/>
        <p:nvPr/>
      </p:nvGrpSpPr>
      <p:grpSpPr>
        <a:xfrm>
          <a:off x="0" y="0"/>
          <a:ext cx="0" cy="0"/>
          <a:chOff x="0" y="0"/>
          <a:chExt cx="0" cy="0"/>
        </a:xfrm>
      </p:grpSpPr>
      <p:sp>
        <p:nvSpPr>
          <p:cNvPr id="132" name="Google Shape;13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6" name="Google Shape;136;p36"/>
          <p:cNvCxnSpPr/>
          <p:nvPr/>
        </p:nvCxnSpPr>
        <p:spPr>
          <a:xfrm>
            <a:off x="715890" y="356812"/>
            <a:ext cx="0" cy="6492875"/>
          </a:xfrm>
          <a:prstGeom prst="straightConnector1">
            <a:avLst/>
          </a:prstGeom>
          <a:noFill/>
          <a:ln w="25400" cap="sq" cmpd="sng">
            <a:solidFill>
              <a:schemeClr val="accent2"/>
            </a:solidFill>
            <a:prstDash val="solid"/>
            <a:bevel/>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
        <p:nvSpPr>
          <p:cNvPr id="138" name="Google Shape;13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1" name="Google Shape;141;p37"/>
          <p:cNvCxnSpPr/>
          <p:nvPr/>
        </p:nvCxnSpPr>
        <p:spPr>
          <a:xfrm>
            <a:off x="715890" y="356812"/>
            <a:ext cx="0" cy="6492875"/>
          </a:xfrm>
          <a:prstGeom prst="straightConnector1">
            <a:avLst/>
          </a:prstGeom>
          <a:noFill/>
          <a:ln w="25400" cap="sq" cmpd="sng">
            <a:solidFill>
              <a:schemeClr val="accent2"/>
            </a:solidFill>
            <a:prstDash val="solid"/>
            <a:bevel/>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5" name="Google Shape;145;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9" name="Google Shape;149;p38"/>
          <p:cNvCxnSpPr/>
          <p:nvPr/>
        </p:nvCxnSpPr>
        <p:spPr>
          <a:xfrm>
            <a:off x="715890" y="356812"/>
            <a:ext cx="0" cy="6492875"/>
          </a:xfrm>
          <a:prstGeom prst="straightConnector1">
            <a:avLst/>
          </a:prstGeom>
          <a:noFill/>
          <a:ln w="25400" cap="sq" cmpd="sng">
            <a:solidFill>
              <a:schemeClr val="accent2"/>
            </a:solidFill>
            <a:prstDash val="solid"/>
            <a:bevel/>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0"/>
        <p:cNvGrpSpPr/>
        <p:nvPr/>
      </p:nvGrpSpPr>
      <p:grpSpPr>
        <a:xfrm>
          <a:off x="0" y="0"/>
          <a:ext cx="0" cy="0"/>
          <a:chOff x="0" y="0"/>
          <a:chExt cx="0" cy="0"/>
        </a:xfrm>
      </p:grpSpPr>
      <p:sp>
        <p:nvSpPr>
          <p:cNvPr id="151" name="Google Shape;151;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39"/>
          <p:cNvSpPr>
            <a:spLocks noGrp="1"/>
          </p:cNvSpPr>
          <p:nvPr>
            <p:ph type="pic" idx="2"/>
          </p:nvPr>
        </p:nvSpPr>
        <p:spPr>
          <a:xfrm>
            <a:off x="5183188" y="987425"/>
            <a:ext cx="6172200" cy="4873625"/>
          </a:xfrm>
          <a:prstGeom prst="rect">
            <a:avLst/>
          </a:prstGeom>
          <a:noFill/>
          <a:ln>
            <a:noFill/>
          </a:ln>
        </p:spPr>
      </p:sp>
      <p:sp>
        <p:nvSpPr>
          <p:cNvPr id="153" name="Google Shape;153;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4" name="Google Shape;15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57" name="Google Shape;157;p39"/>
          <p:cNvCxnSpPr/>
          <p:nvPr/>
        </p:nvCxnSpPr>
        <p:spPr>
          <a:xfrm>
            <a:off x="715890" y="356812"/>
            <a:ext cx="0" cy="6492875"/>
          </a:xfrm>
          <a:prstGeom prst="straightConnector1">
            <a:avLst/>
          </a:prstGeom>
          <a:noFill/>
          <a:ln w="25400" cap="sq" cmpd="sng">
            <a:solidFill>
              <a:schemeClr val="accent2"/>
            </a:solidFill>
            <a:prstDash val="solid"/>
            <a:bevel/>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Only">
  <p:cSld name="2_Title Only">
    <p:bg>
      <p:bgPr>
        <a:gradFill>
          <a:gsLst>
            <a:gs pos="0">
              <a:schemeClr val="accent2"/>
            </a:gs>
            <a:gs pos="100000">
              <a:schemeClr val="accent4"/>
            </a:gs>
          </a:gsLst>
          <a:lin ang="8100000" scaled="0"/>
        </a:gradFill>
        <a:effectLst/>
      </p:bgPr>
    </p:bg>
    <p:spTree>
      <p:nvGrpSpPr>
        <p:cNvPr id="1" name="Shape 22"/>
        <p:cNvGrpSpPr/>
        <p:nvPr/>
      </p:nvGrpSpPr>
      <p:grpSpPr>
        <a:xfrm>
          <a:off x="0" y="0"/>
          <a:ext cx="0" cy="0"/>
          <a:chOff x="0" y="0"/>
          <a:chExt cx="0" cy="0"/>
        </a:xfrm>
      </p:grpSpPr>
      <p:sp>
        <p:nvSpPr>
          <p:cNvPr id="23" name="Google Shape;23;p24"/>
          <p:cNvSpPr>
            <a:spLocks noGrp="1"/>
          </p:cNvSpPr>
          <p:nvPr>
            <p:ph type="pic" idx="2"/>
          </p:nvPr>
        </p:nvSpPr>
        <p:spPr>
          <a:xfrm>
            <a:off x="1366432" y="2530058"/>
            <a:ext cx="3707972" cy="3707971"/>
          </a:xfrm>
          <a:prstGeom prst="rect">
            <a:avLst/>
          </a:prstGeom>
          <a:noFill/>
          <a:ln>
            <a:noFill/>
          </a:ln>
        </p:spPr>
      </p:sp>
      <p:sp>
        <p:nvSpPr>
          <p:cNvPr id="24" name="Google Shape;24;p24"/>
          <p:cNvSpPr txBox="1">
            <a:spLocks noGrp="1"/>
          </p:cNvSpPr>
          <p:nvPr>
            <p:ph type="title"/>
          </p:nvPr>
        </p:nvSpPr>
        <p:spPr>
          <a:xfrm>
            <a:off x="5202936" y="585216"/>
            <a:ext cx="5833872" cy="2276856"/>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6000"/>
              <a:buFont typeface="Open Sans"/>
              <a:buNone/>
              <a:defRPr sz="60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txBox="1">
            <a:spLocks noGrp="1"/>
          </p:cNvSpPr>
          <p:nvPr>
            <p:ph type="dt" idx="10"/>
          </p:nvPr>
        </p:nvSpPr>
        <p:spPr>
          <a:xfrm>
            <a:off x="658368" y="20116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ftr" idx="11"/>
          </p:nvPr>
        </p:nvSpPr>
        <p:spPr>
          <a:xfrm rot="-5400000">
            <a:off x="-548640" y="1938528"/>
            <a:ext cx="27889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8610600" y="20116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cap="none">
                <a:solidFill>
                  <a:schemeClr val="lt1"/>
                </a:solidFill>
                <a:latin typeface="Open Sans"/>
                <a:ea typeface="Open Sans"/>
                <a:cs typeface="Open Sans"/>
                <a:sym typeface="Open Sans"/>
              </a:defRPr>
            </a:lvl1pPr>
            <a:lvl2pPr marL="0" lvl="1" indent="0" algn="r">
              <a:spcBef>
                <a:spcPts val="0"/>
              </a:spcBef>
              <a:buNone/>
              <a:defRPr sz="1200" b="1" i="0" cap="none">
                <a:solidFill>
                  <a:schemeClr val="lt1"/>
                </a:solidFill>
                <a:latin typeface="Open Sans"/>
                <a:ea typeface="Open Sans"/>
                <a:cs typeface="Open Sans"/>
                <a:sym typeface="Open Sans"/>
              </a:defRPr>
            </a:lvl2pPr>
            <a:lvl3pPr marL="0" lvl="2" indent="0" algn="r">
              <a:spcBef>
                <a:spcPts val="0"/>
              </a:spcBef>
              <a:buNone/>
              <a:defRPr sz="1200" b="1" i="0" cap="none">
                <a:solidFill>
                  <a:schemeClr val="lt1"/>
                </a:solidFill>
                <a:latin typeface="Open Sans"/>
                <a:ea typeface="Open Sans"/>
                <a:cs typeface="Open Sans"/>
                <a:sym typeface="Open Sans"/>
              </a:defRPr>
            </a:lvl3pPr>
            <a:lvl4pPr marL="0" lvl="3" indent="0" algn="r">
              <a:spcBef>
                <a:spcPts val="0"/>
              </a:spcBef>
              <a:buNone/>
              <a:defRPr sz="1200" b="1" i="0" cap="none">
                <a:solidFill>
                  <a:schemeClr val="lt1"/>
                </a:solidFill>
                <a:latin typeface="Open Sans"/>
                <a:ea typeface="Open Sans"/>
                <a:cs typeface="Open Sans"/>
                <a:sym typeface="Open Sans"/>
              </a:defRPr>
            </a:lvl4pPr>
            <a:lvl5pPr marL="0" lvl="4" indent="0" algn="r">
              <a:spcBef>
                <a:spcPts val="0"/>
              </a:spcBef>
              <a:buNone/>
              <a:defRPr sz="1200" b="1" i="0" cap="none">
                <a:solidFill>
                  <a:schemeClr val="lt1"/>
                </a:solidFill>
                <a:latin typeface="Open Sans"/>
                <a:ea typeface="Open Sans"/>
                <a:cs typeface="Open Sans"/>
                <a:sym typeface="Open Sans"/>
              </a:defRPr>
            </a:lvl5pPr>
            <a:lvl6pPr marL="0" lvl="5" indent="0" algn="r">
              <a:spcBef>
                <a:spcPts val="0"/>
              </a:spcBef>
              <a:buNone/>
              <a:defRPr sz="1200" b="1" i="0" cap="none">
                <a:solidFill>
                  <a:schemeClr val="lt1"/>
                </a:solidFill>
                <a:latin typeface="Open Sans"/>
                <a:ea typeface="Open Sans"/>
                <a:cs typeface="Open Sans"/>
                <a:sym typeface="Open Sans"/>
              </a:defRPr>
            </a:lvl6pPr>
            <a:lvl7pPr marL="0" lvl="6" indent="0" algn="r">
              <a:spcBef>
                <a:spcPts val="0"/>
              </a:spcBef>
              <a:buNone/>
              <a:defRPr sz="1200" b="1" i="0" cap="none">
                <a:solidFill>
                  <a:schemeClr val="lt1"/>
                </a:solidFill>
                <a:latin typeface="Open Sans"/>
                <a:ea typeface="Open Sans"/>
                <a:cs typeface="Open Sans"/>
                <a:sym typeface="Open Sans"/>
              </a:defRPr>
            </a:lvl7pPr>
            <a:lvl8pPr marL="0" lvl="7" indent="0" algn="r">
              <a:spcBef>
                <a:spcPts val="0"/>
              </a:spcBef>
              <a:buNone/>
              <a:defRPr sz="1200" b="1" i="0" cap="none">
                <a:solidFill>
                  <a:schemeClr val="lt1"/>
                </a:solidFill>
                <a:latin typeface="Open Sans"/>
                <a:ea typeface="Open Sans"/>
                <a:cs typeface="Open Sans"/>
                <a:sym typeface="Open Sans"/>
              </a:defRPr>
            </a:lvl8pPr>
            <a:lvl9pPr marL="0" lvl="8" indent="0" algn="r">
              <a:spcBef>
                <a:spcPts val="0"/>
              </a:spcBef>
              <a:buNone/>
              <a:defRPr sz="1200" b="1" i="0"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24"/>
          <p:cNvCxnSpPr/>
          <p:nvPr/>
        </p:nvCxnSpPr>
        <p:spPr>
          <a:xfrm>
            <a:off x="856114" y="3503032"/>
            <a:ext cx="0" cy="3346090"/>
          </a:xfrm>
          <a:prstGeom prst="straightConnector1">
            <a:avLst/>
          </a:prstGeom>
          <a:noFill/>
          <a:ln w="25400" cap="sq" cmpd="sng">
            <a:solidFill>
              <a:schemeClr val="lt1"/>
            </a:solidFill>
            <a:prstDash val="solid"/>
            <a:bevel/>
            <a:headEnd type="none" w="sm" len="sm"/>
            <a:tailEnd type="none" w="sm" len="sm"/>
          </a:ln>
        </p:spPr>
      </p:cxnSp>
      <p:sp>
        <p:nvSpPr>
          <p:cNvPr id="29" name="Google Shape;29;p24"/>
          <p:cNvSpPr txBox="1">
            <a:spLocks noGrp="1"/>
          </p:cNvSpPr>
          <p:nvPr>
            <p:ph type="body" idx="1"/>
          </p:nvPr>
        </p:nvSpPr>
        <p:spPr>
          <a:xfrm>
            <a:off x="5202936" y="3127248"/>
            <a:ext cx="5833872" cy="3118104"/>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4"/>
          <p:cNvSpPr/>
          <p:nvPr/>
        </p:nvSpPr>
        <p:spPr>
          <a:xfrm>
            <a:off x="4745394" y="2760277"/>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1" name="Google Shape;31;p24"/>
          <p:cNvSpPr/>
          <p:nvPr/>
        </p:nvSpPr>
        <p:spPr>
          <a:xfrm>
            <a:off x="4386614" y="2530982"/>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32" name="Google Shape;32;p24"/>
          <p:cNvSpPr/>
          <p:nvPr/>
        </p:nvSpPr>
        <p:spPr>
          <a:xfrm>
            <a:off x="1669987" y="6031572"/>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sp>
        <p:nvSpPr>
          <p:cNvPr id="34" name="Google Shape;34;p25"/>
          <p:cNvSpPr>
            <a:spLocks noGrp="1"/>
          </p:cNvSpPr>
          <p:nvPr>
            <p:ph type="pic" idx="2"/>
          </p:nvPr>
        </p:nvSpPr>
        <p:spPr>
          <a:xfrm>
            <a:off x="7451965" y="1665520"/>
            <a:ext cx="4266960" cy="4266968"/>
          </a:xfrm>
          <a:prstGeom prst="rect">
            <a:avLst/>
          </a:prstGeom>
          <a:noFill/>
          <a:ln>
            <a:noFill/>
          </a:ln>
        </p:spPr>
      </p:sp>
      <p:sp>
        <p:nvSpPr>
          <p:cNvPr id="35" name="Google Shape;35;p25"/>
          <p:cNvSpPr txBox="1">
            <a:spLocks noGrp="1"/>
          </p:cNvSpPr>
          <p:nvPr>
            <p:ph type="title"/>
          </p:nvPr>
        </p:nvSpPr>
        <p:spPr>
          <a:xfrm>
            <a:off x="804672" y="1335024"/>
            <a:ext cx="6190488" cy="117957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Open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5"/>
          <p:cNvSpPr txBox="1">
            <a:spLocks noGrp="1"/>
          </p:cNvSpPr>
          <p:nvPr>
            <p:ph type="body" idx="1"/>
          </p:nvPr>
        </p:nvSpPr>
        <p:spPr>
          <a:xfrm>
            <a:off x="850392" y="2825496"/>
            <a:ext cx="6190488" cy="3346704"/>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2000"/>
              <a:buNone/>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7964424" y="62179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cap="none">
                <a:solidFill>
                  <a:schemeClr val="accent2"/>
                </a:solidFill>
                <a:latin typeface="Open Sans"/>
                <a:ea typeface="Open Sans"/>
                <a:cs typeface="Open Sans"/>
                <a:sym typeface="Open Sans"/>
              </a:defRPr>
            </a:lvl1pPr>
            <a:lvl2pPr marL="0" lvl="1" indent="0" algn="r">
              <a:spcBef>
                <a:spcPts val="0"/>
              </a:spcBef>
              <a:buNone/>
              <a:defRPr sz="1200" b="1" i="0" cap="none">
                <a:solidFill>
                  <a:schemeClr val="accent2"/>
                </a:solidFill>
                <a:latin typeface="Open Sans"/>
                <a:ea typeface="Open Sans"/>
                <a:cs typeface="Open Sans"/>
                <a:sym typeface="Open Sans"/>
              </a:defRPr>
            </a:lvl2pPr>
            <a:lvl3pPr marL="0" lvl="2" indent="0" algn="r">
              <a:spcBef>
                <a:spcPts val="0"/>
              </a:spcBef>
              <a:buNone/>
              <a:defRPr sz="1200" b="1" i="0" cap="none">
                <a:solidFill>
                  <a:schemeClr val="accent2"/>
                </a:solidFill>
                <a:latin typeface="Open Sans"/>
                <a:ea typeface="Open Sans"/>
                <a:cs typeface="Open Sans"/>
                <a:sym typeface="Open Sans"/>
              </a:defRPr>
            </a:lvl3pPr>
            <a:lvl4pPr marL="0" lvl="3" indent="0" algn="r">
              <a:spcBef>
                <a:spcPts val="0"/>
              </a:spcBef>
              <a:buNone/>
              <a:defRPr sz="1200" b="1" i="0" cap="none">
                <a:solidFill>
                  <a:schemeClr val="accent2"/>
                </a:solidFill>
                <a:latin typeface="Open Sans"/>
                <a:ea typeface="Open Sans"/>
                <a:cs typeface="Open Sans"/>
                <a:sym typeface="Open Sans"/>
              </a:defRPr>
            </a:lvl4pPr>
            <a:lvl5pPr marL="0" lvl="4" indent="0" algn="r">
              <a:spcBef>
                <a:spcPts val="0"/>
              </a:spcBef>
              <a:buNone/>
              <a:defRPr sz="1200" b="1" i="0" cap="none">
                <a:solidFill>
                  <a:schemeClr val="accent2"/>
                </a:solidFill>
                <a:latin typeface="Open Sans"/>
                <a:ea typeface="Open Sans"/>
                <a:cs typeface="Open Sans"/>
                <a:sym typeface="Open Sans"/>
              </a:defRPr>
            </a:lvl5pPr>
            <a:lvl6pPr marL="0" lvl="5" indent="0" algn="r">
              <a:spcBef>
                <a:spcPts val="0"/>
              </a:spcBef>
              <a:buNone/>
              <a:defRPr sz="1200" b="1" i="0" cap="none">
                <a:solidFill>
                  <a:schemeClr val="accent2"/>
                </a:solidFill>
                <a:latin typeface="Open Sans"/>
                <a:ea typeface="Open Sans"/>
                <a:cs typeface="Open Sans"/>
                <a:sym typeface="Open Sans"/>
              </a:defRPr>
            </a:lvl6pPr>
            <a:lvl7pPr marL="0" lvl="6" indent="0" algn="r">
              <a:spcBef>
                <a:spcPts val="0"/>
              </a:spcBef>
              <a:buNone/>
              <a:defRPr sz="1200" b="1" i="0" cap="none">
                <a:solidFill>
                  <a:schemeClr val="accent2"/>
                </a:solidFill>
                <a:latin typeface="Open Sans"/>
                <a:ea typeface="Open Sans"/>
                <a:cs typeface="Open Sans"/>
                <a:sym typeface="Open Sans"/>
              </a:defRPr>
            </a:lvl7pPr>
            <a:lvl8pPr marL="0" lvl="7" indent="0" algn="r">
              <a:spcBef>
                <a:spcPts val="0"/>
              </a:spcBef>
              <a:buNone/>
              <a:defRPr sz="1200" b="1" i="0" cap="none">
                <a:solidFill>
                  <a:schemeClr val="accent2"/>
                </a:solidFill>
                <a:latin typeface="Open Sans"/>
                <a:ea typeface="Open Sans"/>
                <a:cs typeface="Open Sans"/>
                <a:sym typeface="Open Sans"/>
              </a:defRPr>
            </a:lvl8pPr>
            <a:lvl9pPr marL="0" lvl="8" indent="0" algn="r">
              <a:spcBef>
                <a:spcPts val="0"/>
              </a:spcBef>
              <a:buNone/>
              <a:defRPr sz="1200" b="1" i="0" cap="none">
                <a:solidFill>
                  <a:schemeClr val="accen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cxnSp>
        <p:nvCxnSpPr>
          <p:cNvPr id="40" name="Google Shape;40;p25"/>
          <p:cNvCxnSpPr/>
          <p:nvPr/>
        </p:nvCxnSpPr>
        <p:spPr>
          <a:xfrm>
            <a:off x="0" y="806470"/>
            <a:ext cx="7903723" cy="0"/>
          </a:xfrm>
          <a:prstGeom prst="straightConnector1">
            <a:avLst/>
          </a:prstGeom>
          <a:noFill/>
          <a:ln w="25400" cap="sq" cmpd="sng">
            <a:solidFill>
              <a:schemeClr val="accent2"/>
            </a:solidFill>
            <a:prstDash val="solid"/>
            <a:bevel/>
            <a:headEnd type="none" w="sm" len="sm"/>
            <a:tailEnd type="none" w="sm" len="sm"/>
          </a:ln>
        </p:spPr>
      </p:cxnSp>
      <p:sp>
        <p:nvSpPr>
          <p:cNvPr id="41" name="Google Shape;41;p25"/>
          <p:cNvSpPr/>
          <p:nvPr/>
        </p:nvSpPr>
        <p:spPr>
          <a:xfrm>
            <a:off x="11281590" y="2070656"/>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2" name="Google Shape;42;p25"/>
          <p:cNvSpPr/>
          <p:nvPr/>
        </p:nvSpPr>
        <p:spPr>
          <a:xfrm>
            <a:off x="10969280" y="1780012"/>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bg>
      <p:bgPr>
        <a:gradFill>
          <a:gsLst>
            <a:gs pos="0">
              <a:schemeClr val="accent2"/>
            </a:gs>
            <a:gs pos="100000">
              <a:schemeClr val="accent4"/>
            </a:gs>
          </a:gsLst>
          <a:lin ang="2700000" scaled="0"/>
        </a:gradFill>
        <a:effectLst/>
      </p:bgPr>
    </p:bg>
    <p:spTree>
      <p:nvGrpSpPr>
        <p:cNvPr id="1" name="Shape 43"/>
        <p:cNvGrpSpPr/>
        <p:nvPr/>
      </p:nvGrpSpPr>
      <p:grpSpPr>
        <a:xfrm>
          <a:off x="0" y="0"/>
          <a:ext cx="0" cy="0"/>
          <a:chOff x="0" y="0"/>
          <a:chExt cx="0" cy="0"/>
        </a:xfrm>
      </p:grpSpPr>
      <p:sp>
        <p:nvSpPr>
          <p:cNvPr id="44" name="Google Shape;44;p26"/>
          <p:cNvSpPr txBox="1">
            <a:spLocks noGrp="1"/>
          </p:cNvSpPr>
          <p:nvPr>
            <p:ph type="ctrTitle"/>
          </p:nvPr>
        </p:nvSpPr>
        <p:spPr>
          <a:xfrm>
            <a:off x="1524000" y="1463040"/>
            <a:ext cx="9144000" cy="234086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Open Sans"/>
              <a:buNone/>
              <a:defRPr sz="6000" b="1" i="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6"/>
          <p:cNvSpPr txBox="1">
            <a:spLocks noGrp="1"/>
          </p:cNvSpPr>
          <p:nvPr>
            <p:ph type="subTitle" idx="1"/>
          </p:nvPr>
        </p:nvSpPr>
        <p:spPr>
          <a:xfrm>
            <a:off x="1527048" y="3858768"/>
            <a:ext cx="9144000" cy="132588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26"/>
          <p:cNvSpPr/>
          <p:nvPr/>
        </p:nvSpPr>
        <p:spPr>
          <a:xfrm>
            <a:off x="10772266" y="3054359"/>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7" name="Google Shape;47;p26"/>
          <p:cNvSpPr/>
          <p:nvPr/>
        </p:nvSpPr>
        <p:spPr>
          <a:xfrm>
            <a:off x="10724364" y="2515838"/>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8" name="Google Shape;48;p26"/>
          <p:cNvSpPr/>
          <p:nvPr/>
        </p:nvSpPr>
        <p:spPr>
          <a:xfrm>
            <a:off x="11024834" y="2787572"/>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9" name="Google Shape;49;p26"/>
          <p:cNvSpPr/>
          <p:nvPr/>
        </p:nvSpPr>
        <p:spPr>
          <a:xfrm>
            <a:off x="1261869" y="2633448"/>
            <a:ext cx="151536" cy="151536"/>
          </a:xfrm>
          <a:custGeom>
            <a:avLst/>
            <a:gdLst/>
            <a:ahLst/>
            <a:cxnLst/>
            <a:rect l="l" t="t" r="r" b="b"/>
            <a:pathLst>
              <a:path w="151536" h="151536" extrusionOk="0">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0" name="Google Shape;50;p26"/>
          <p:cNvSpPr/>
          <p:nvPr/>
        </p:nvSpPr>
        <p:spPr>
          <a:xfrm>
            <a:off x="1064053" y="3083338"/>
            <a:ext cx="95759" cy="95759"/>
          </a:xfrm>
          <a:custGeom>
            <a:avLst/>
            <a:gdLst/>
            <a:ahLst/>
            <a:cxnLst/>
            <a:rect l="l" t="t" r="r" b="b"/>
            <a:pathLst>
              <a:path w="95759" h="95759" extrusionOk="0">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51" name="Google Shape;51;p26"/>
          <p:cNvSpPr/>
          <p:nvPr/>
        </p:nvSpPr>
        <p:spPr>
          <a:xfrm>
            <a:off x="1413405" y="3492870"/>
            <a:ext cx="108625" cy="108625"/>
          </a:xfrm>
          <a:custGeom>
            <a:avLst/>
            <a:gdLst/>
            <a:ahLst/>
            <a:cxnLst/>
            <a:rect l="l" t="t" r="r" b="b"/>
            <a:pathLst>
              <a:path w="108625" h="108625" extrusionOk="0">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52"/>
        <p:cNvGrpSpPr/>
        <p:nvPr/>
      </p:nvGrpSpPr>
      <p:grpSpPr>
        <a:xfrm>
          <a:off x="0" y="0"/>
          <a:ext cx="0" cy="0"/>
          <a:chOff x="0" y="0"/>
          <a:chExt cx="0" cy="0"/>
        </a:xfrm>
      </p:grpSpPr>
      <p:sp>
        <p:nvSpPr>
          <p:cNvPr id="53" name="Google Shape;53;p27"/>
          <p:cNvSpPr txBox="1">
            <a:spLocks noGrp="1"/>
          </p:cNvSpPr>
          <p:nvPr>
            <p:ph type="ctrTitle"/>
          </p:nvPr>
        </p:nvSpPr>
        <p:spPr>
          <a:xfrm>
            <a:off x="6391656" y="841248"/>
            <a:ext cx="4434840" cy="3236976"/>
          </a:xfrm>
          <a:prstGeom prst="rect">
            <a:avLst/>
          </a:prstGeom>
          <a:noFill/>
          <a:ln>
            <a:noFill/>
          </a:ln>
        </p:spPr>
        <p:txBody>
          <a:bodyPr spcFirstLastPara="1" wrap="square" lIns="91425" tIns="45700" rIns="91425" bIns="45700" anchor="b" anchorCtr="0">
            <a:normAutofit/>
          </a:bodyPr>
          <a:lstStyle>
            <a:lvl1pPr lvl="0" algn="l">
              <a:lnSpc>
                <a:spcPct val="110000"/>
              </a:lnSpc>
              <a:spcBef>
                <a:spcPts val="1000"/>
              </a:spcBef>
              <a:spcAft>
                <a:spcPts val="0"/>
              </a:spcAft>
              <a:buClr>
                <a:schemeClr val="dk1"/>
              </a:buClr>
              <a:buSzPts val="3600"/>
              <a:buFont typeface="Open Sans"/>
              <a:buNone/>
              <a:defRPr sz="36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7"/>
          <p:cNvSpPr txBox="1">
            <a:spLocks noGrp="1"/>
          </p:cNvSpPr>
          <p:nvPr>
            <p:ph type="subTitle" idx="1"/>
          </p:nvPr>
        </p:nvSpPr>
        <p:spPr>
          <a:xfrm>
            <a:off x="6391655" y="4498848"/>
            <a:ext cx="4434835" cy="510474"/>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5" name="Google Shape;55;p27"/>
          <p:cNvSpPr txBox="1">
            <a:spLocks noGrp="1"/>
          </p:cNvSpPr>
          <p:nvPr>
            <p:ph type="ftr" idx="11"/>
          </p:nvPr>
        </p:nvSpPr>
        <p:spPr>
          <a:xfrm rot="-5400000">
            <a:off x="9811512" y="1591056"/>
            <a:ext cx="354787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cap="none">
                <a:solidFill>
                  <a:schemeClr val="accent2"/>
                </a:solidFill>
                <a:latin typeface="Open Sans"/>
                <a:ea typeface="Open Sans"/>
                <a:cs typeface="Open Sans"/>
                <a:sym typeface="Open Sans"/>
              </a:defRPr>
            </a:lvl1pPr>
            <a:lvl2pPr marL="0" lvl="1" indent="0" algn="r">
              <a:spcBef>
                <a:spcPts val="0"/>
              </a:spcBef>
              <a:buNone/>
              <a:defRPr sz="1200" b="1" i="0" cap="none">
                <a:solidFill>
                  <a:schemeClr val="accent2"/>
                </a:solidFill>
                <a:latin typeface="Open Sans"/>
                <a:ea typeface="Open Sans"/>
                <a:cs typeface="Open Sans"/>
                <a:sym typeface="Open Sans"/>
              </a:defRPr>
            </a:lvl2pPr>
            <a:lvl3pPr marL="0" lvl="2" indent="0" algn="r">
              <a:spcBef>
                <a:spcPts val="0"/>
              </a:spcBef>
              <a:buNone/>
              <a:defRPr sz="1200" b="1" i="0" cap="none">
                <a:solidFill>
                  <a:schemeClr val="accent2"/>
                </a:solidFill>
                <a:latin typeface="Open Sans"/>
                <a:ea typeface="Open Sans"/>
                <a:cs typeface="Open Sans"/>
                <a:sym typeface="Open Sans"/>
              </a:defRPr>
            </a:lvl3pPr>
            <a:lvl4pPr marL="0" lvl="3" indent="0" algn="r">
              <a:spcBef>
                <a:spcPts val="0"/>
              </a:spcBef>
              <a:buNone/>
              <a:defRPr sz="1200" b="1" i="0" cap="none">
                <a:solidFill>
                  <a:schemeClr val="accent2"/>
                </a:solidFill>
                <a:latin typeface="Open Sans"/>
                <a:ea typeface="Open Sans"/>
                <a:cs typeface="Open Sans"/>
                <a:sym typeface="Open Sans"/>
              </a:defRPr>
            </a:lvl4pPr>
            <a:lvl5pPr marL="0" lvl="4" indent="0" algn="r">
              <a:spcBef>
                <a:spcPts val="0"/>
              </a:spcBef>
              <a:buNone/>
              <a:defRPr sz="1200" b="1" i="0" cap="none">
                <a:solidFill>
                  <a:schemeClr val="accent2"/>
                </a:solidFill>
                <a:latin typeface="Open Sans"/>
                <a:ea typeface="Open Sans"/>
                <a:cs typeface="Open Sans"/>
                <a:sym typeface="Open Sans"/>
              </a:defRPr>
            </a:lvl5pPr>
            <a:lvl6pPr marL="0" lvl="5" indent="0" algn="r">
              <a:spcBef>
                <a:spcPts val="0"/>
              </a:spcBef>
              <a:buNone/>
              <a:defRPr sz="1200" b="1" i="0" cap="none">
                <a:solidFill>
                  <a:schemeClr val="accent2"/>
                </a:solidFill>
                <a:latin typeface="Open Sans"/>
                <a:ea typeface="Open Sans"/>
                <a:cs typeface="Open Sans"/>
                <a:sym typeface="Open Sans"/>
              </a:defRPr>
            </a:lvl6pPr>
            <a:lvl7pPr marL="0" lvl="6" indent="0" algn="r">
              <a:spcBef>
                <a:spcPts val="0"/>
              </a:spcBef>
              <a:buNone/>
              <a:defRPr sz="1200" b="1" i="0" cap="none">
                <a:solidFill>
                  <a:schemeClr val="accent2"/>
                </a:solidFill>
                <a:latin typeface="Open Sans"/>
                <a:ea typeface="Open Sans"/>
                <a:cs typeface="Open Sans"/>
                <a:sym typeface="Open Sans"/>
              </a:defRPr>
            </a:lvl7pPr>
            <a:lvl8pPr marL="0" lvl="7" indent="0" algn="r">
              <a:spcBef>
                <a:spcPts val="0"/>
              </a:spcBef>
              <a:buNone/>
              <a:defRPr sz="1200" b="1" i="0" cap="none">
                <a:solidFill>
                  <a:schemeClr val="accent2"/>
                </a:solidFill>
                <a:latin typeface="Open Sans"/>
                <a:ea typeface="Open Sans"/>
                <a:cs typeface="Open Sans"/>
                <a:sym typeface="Open Sans"/>
              </a:defRPr>
            </a:lvl8pPr>
            <a:lvl9pPr marL="0" lvl="8" indent="0" algn="r">
              <a:spcBef>
                <a:spcPts val="0"/>
              </a:spcBef>
              <a:buNone/>
              <a:defRPr sz="1200" b="1" i="0" cap="none">
                <a:solidFill>
                  <a:schemeClr val="accen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cxnSp>
        <p:nvCxnSpPr>
          <p:cNvPr id="57" name="Google Shape;57;p27"/>
          <p:cNvCxnSpPr/>
          <p:nvPr/>
        </p:nvCxnSpPr>
        <p:spPr>
          <a:xfrm>
            <a:off x="11586162" y="3619272"/>
            <a:ext cx="0" cy="3238728"/>
          </a:xfrm>
          <a:prstGeom prst="straightConnector1">
            <a:avLst/>
          </a:prstGeom>
          <a:noFill/>
          <a:ln w="25400" cap="sq" cmpd="sng">
            <a:solidFill>
              <a:schemeClr val="accent2"/>
            </a:solidFill>
            <a:prstDash val="solid"/>
            <a:bevel/>
            <a:headEnd type="none" w="sm" len="sm"/>
            <a:tailEnd type="none" w="sm" len="sm"/>
          </a:ln>
        </p:spPr>
      </p:cxnSp>
      <p:sp>
        <p:nvSpPr>
          <p:cNvPr id="58" name="Google Shape;58;p27"/>
          <p:cNvSpPr/>
          <p:nvPr/>
        </p:nvSpPr>
        <p:spPr>
          <a:xfrm>
            <a:off x="0" y="0"/>
            <a:ext cx="5779911" cy="6858000"/>
          </a:xfrm>
          <a:prstGeom prst="rect">
            <a:avLst/>
          </a:prstGeom>
          <a:gradFill>
            <a:gsLst>
              <a:gs pos="0">
                <a:schemeClr val="accent2"/>
              </a:gs>
              <a:gs pos="100000">
                <a:schemeClr val="accent4"/>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59" name="Google Shape;59;p27"/>
          <p:cNvSpPr>
            <a:spLocks noGrp="1"/>
          </p:cNvSpPr>
          <p:nvPr>
            <p:ph type="pic" idx="2"/>
          </p:nvPr>
        </p:nvSpPr>
        <p:spPr>
          <a:xfrm>
            <a:off x="283464" y="301752"/>
            <a:ext cx="5221224" cy="626364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0"/>
        <p:cNvGrpSpPr/>
        <p:nvPr/>
      </p:nvGrpSpPr>
      <p:grpSpPr>
        <a:xfrm>
          <a:off x="0" y="0"/>
          <a:ext cx="0" cy="0"/>
          <a:chOff x="0" y="0"/>
          <a:chExt cx="0" cy="0"/>
        </a:xfrm>
      </p:grpSpPr>
      <p:sp>
        <p:nvSpPr>
          <p:cNvPr id="61" name="Google Shape;61;p28"/>
          <p:cNvSpPr txBox="1">
            <a:spLocks noGrp="1"/>
          </p:cNvSpPr>
          <p:nvPr>
            <p:ph type="ctrTitle"/>
          </p:nvPr>
        </p:nvSpPr>
        <p:spPr>
          <a:xfrm>
            <a:off x="6391656" y="804672"/>
            <a:ext cx="4434840" cy="88696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400"/>
              <a:buFont typeface="Open Sans"/>
              <a:buNone/>
              <a:defRPr sz="5400" b="0"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8"/>
          <p:cNvSpPr txBox="1">
            <a:spLocks noGrp="1"/>
          </p:cNvSpPr>
          <p:nvPr>
            <p:ph type="subTitle" idx="1"/>
          </p:nvPr>
        </p:nvSpPr>
        <p:spPr>
          <a:xfrm>
            <a:off x="6391654" y="1801368"/>
            <a:ext cx="4434840" cy="475488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3" name="Google Shape;63;p28"/>
          <p:cNvSpPr txBox="1">
            <a:spLocks noGrp="1"/>
          </p:cNvSpPr>
          <p:nvPr>
            <p:ph type="ftr" idx="11"/>
          </p:nvPr>
        </p:nvSpPr>
        <p:spPr>
          <a:xfrm rot="-5400000">
            <a:off x="9811512" y="1591056"/>
            <a:ext cx="354787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cap="none">
                <a:solidFill>
                  <a:schemeClr val="accent2"/>
                </a:solidFill>
                <a:latin typeface="Open Sans"/>
                <a:ea typeface="Open Sans"/>
                <a:cs typeface="Open Sans"/>
                <a:sym typeface="Open Sans"/>
              </a:defRPr>
            </a:lvl1pPr>
            <a:lvl2pPr marL="0" lvl="1" indent="0" algn="r">
              <a:spcBef>
                <a:spcPts val="0"/>
              </a:spcBef>
              <a:buNone/>
              <a:defRPr sz="1200" b="1" i="0" cap="none">
                <a:solidFill>
                  <a:schemeClr val="accent2"/>
                </a:solidFill>
                <a:latin typeface="Open Sans"/>
                <a:ea typeface="Open Sans"/>
                <a:cs typeface="Open Sans"/>
                <a:sym typeface="Open Sans"/>
              </a:defRPr>
            </a:lvl2pPr>
            <a:lvl3pPr marL="0" lvl="2" indent="0" algn="r">
              <a:spcBef>
                <a:spcPts val="0"/>
              </a:spcBef>
              <a:buNone/>
              <a:defRPr sz="1200" b="1" i="0" cap="none">
                <a:solidFill>
                  <a:schemeClr val="accent2"/>
                </a:solidFill>
                <a:latin typeface="Open Sans"/>
                <a:ea typeface="Open Sans"/>
                <a:cs typeface="Open Sans"/>
                <a:sym typeface="Open Sans"/>
              </a:defRPr>
            </a:lvl3pPr>
            <a:lvl4pPr marL="0" lvl="3" indent="0" algn="r">
              <a:spcBef>
                <a:spcPts val="0"/>
              </a:spcBef>
              <a:buNone/>
              <a:defRPr sz="1200" b="1" i="0" cap="none">
                <a:solidFill>
                  <a:schemeClr val="accent2"/>
                </a:solidFill>
                <a:latin typeface="Open Sans"/>
                <a:ea typeface="Open Sans"/>
                <a:cs typeface="Open Sans"/>
                <a:sym typeface="Open Sans"/>
              </a:defRPr>
            </a:lvl4pPr>
            <a:lvl5pPr marL="0" lvl="4" indent="0" algn="r">
              <a:spcBef>
                <a:spcPts val="0"/>
              </a:spcBef>
              <a:buNone/>
              <a:defRPr sz="1200" b="1" i="0" cap="none">
                <a:solidFill>
                  <a:schemeClr val="accent2"/>
                </a:solidFill>
                <a:latin typeface="Open Sans"/>
                <a:ea typeface="Open Sans"/>
                <a:cs typeface="Open Sans"/>
                <a:sym typeface="Open Sans"/>
              </a:defRPr>
            </a:lvl5pPr>
            <a:lvl6pPr marL="0" lvl="5" indent="0" algn="r">
              <a:spcBef>
                <a:spcPts val="0"/>
              </a:spcBef>
              <a:buNone/>
              <a:defRPr sz="1200" b="1" i="0" cap="none">
                <a:solidFill>
                  <a:schemeClr val="accent2"/>
                </a:solidFill>
                <a:latin typeface="Open Sans"/>
                <a:ea typeface="Open Sans"/>
                <a:cs typeface="Open Sans"/>
                <a:sym typeface="Open Sans"/>
              </a:defRPr>
            </a:lvl6pPr>
            <a:lvl7pPr marL="0" lvl="6" indent="0" algn="r">
              <a:spcBef>
                <a:spcPts val="0"/>
              </a:spcBef>
              <a:buNone/>
              <a:defRPr sz="1200" b="1" i="0" cap="none">
                <a:solidFill>
                  <a:schemeClr val="accent2"/>
                </a:solidFill>
                <a:latin typeface="Open Sans"/>
                <a:ea typeface="Open Sans"/>
                <a:cs typeface="Open Sans"/>
                <a:sym typeface="Open Sans"/>
              </a:defRPr>
            </a:lvl7pPr>
            <a:lvl8pPr marL="0" lvl="7" indent="0" algn="r">
              <a:spcBef>
                <a:spcPts val="0"/>
              </a:spcBef>
              <a:buNone/>
              <a:defRPr sz="1200" b="1" i="0" cap="none">
                <a:solidFill>
                  <a:schemeClr val="accent2"/>
                </a:solidFill>
                <a:latin typeface="Open Sans"/>
                <a:ea typeface="Open Sans"/>
                <a:cs typeface="Open Sans"/>
                <a:sym typeface="Open Sans"/>
              </a:defRPr>
            </a:lvl8pPr>
            <a:lvl9pPr marL="0" lvl="8" indent="0" algn="r">
              <a:spcBef>
                <a:spcPts val="0"/>
              </a:spcBef>
              <a:buNone/>
              <a:defRPr sz="1200" b="1" i="0" cap="none">
                <a:solidFill>
                  <a:schemeClr val="accent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cxnSp>
        <p:nvCxnSpPr>
          <p:cNvPr id="65" name="Google Shape;65;p28"/>
          <p:cNvCxnSpPr/>
          <p:nvPr/>
        </p:nvCxnSpPr>
        <p:spPr>
          <a:xfrm>
            <a:off x="11586162" y="3619272"/>
            <a:ext cx="0" cy="3238728"/>
          </a:xfrm>
          <a:prstGeom prst="straightConnector1">
            <a:avLst/>
          </a:prstGeom>
          <a:noFill/>
          <a:ln w="25400" cap="sq" cmpd="sng">
            <a:solidFill>
              <a:schemeClr val="accent2"/>
            </a:solidFill>
            <a:prstDash val="solid"/>
            <a:bevel/>
            <a:headEnd type="none" w="sm" len="sm"/>
            <a:tailEnd type="none" w="sm" len="sm"/>
          </a:ln>
        </p:spPr>
      </p:cxnSp>
      <p:sp>
        <p:nvSpPr>
          <p:cNvPr id="66" name="Google Shape;66;p28"/>
          <p:cNvSpPr/>
          <p:nvPr/>
        </p:nvSpPr>
        <p:spPr>
          <a:xfrm>
            <a:off x="0" y="0"/>
            <a:ext cx="5779911" cy="6858000"/>
          </a:xfrm>
          <a:prstGeom prst="rect">
            <a:avLst/>
          </a:prstGeom>
          <a:gradFill>
            <a:gsLst>
              <a:gs pos="0">
                <a:schemeClr val="accent2"/>
              </a:gs>
              <a:gs pos="100000">
                <a:schemeClr val="accent4"/>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67" name="Google Shape;67;p28"/>
          <p:cNvSpPr>
            <a:spLocks noGrp="1"/>
          </p:cNvSpPr>
          <p:nvPr>
            <p:ph type="pic" idx="2"/>
          </p:nvPr>
        </p:nvSpPr>
        <p:spPr>
          <a:xfrm>
            <a:off x="283464" y="3108960"/>
            <a:ext cx="5221224" cy="3447288"/>
          </a:xfrm>
          <a:prstGeom prst="rect">
            <a:avLst/>
          </a:prstGeom>
          <a:noFill/>
          <a:ln>
            <a:noFill/>
          </a:ln>
        </p:spPr>
      </p:sp>
      <p:sp>
        <p:nvSpPr>
          <p:cNvPr id="68" name="Google Shape;68;p28"/>
          <p:cNvSpPr>
            <a:spLocks noGrp="1"/>
          </p:cNvSpPr>
          <p:nvPr>
            <p:ph type="pic" idx="3"/>
          </p:nvPr>
        </p:nvSpPr>
        <p:spPr>
          <a:xfrm>
            <a:off x="283464" y="301752"/>
            <a:ext cx="2459736" cy="2505456"/>
          </a:xfrm>
          <a:prstGeom prst="rect">
            <a:avLst/>
          </a:prstGeom>
          <a:noFill/>
          <a:ln>
            <a:noFill/>
          </a:ln>
        </p:spPr>
      </p:sp>
      <p:sp>
        <p:nvSpPr>
          <p:cNvPr id="69" name="Google Shape;69;p28"/>
          <p:cNvSpPr>
            <a:spLocks noGrp="1"/>
          </p:cNvSpPr>
          <p:nvPr>
            <p:ph type="pic" idx="4"/>
          </p:nvPr>
        </p:nvSpPr>
        <p:spPr>
          <a:xfrm>
            <a:off x="3044952" y="301752"/>
            <a:ext cx="2459736" cy="2505456"/>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Only">
  <p:cSld name="1_Title Only">
    <p:bg>
      <p:bgPr>
        <a:gradFill>
          <a:gsLst>
            <a:gs pos="0">
              <a:schemeClr val="accent2"/>
            </a:gs>
            <a:gs pos="100000">
              <a:schemeClr val="accent4"/>
            </a:gs>
          </a:gsLst>
          <a:lin ang="8100000" scaled="0"/>
        </a:gradFill>
        <a:effectLst/>
      </p:bgPr>
    </p:bg>
    <p:spTree>
      <p:nvGrpSpPr>
        <p:cNvPr id="1" name="Shape 70"/>
        <p:cNvGrpSpPr/>
        <p:nvPr/>
      </p:nvGrpSpPr>
      <p:grpSpPr>
        <a:xfrm>
          <a:off x="0" y="0"/>
          <a:ext cx="0" cy="0"/>
          <a:chOff x="0" y="0"/>
          <a:chExt cx="0" cy="0"/>
        </a:xfrm>
      </p:grpSpPr>
      <p:sp>
        <p:nvSpPr>
          <p:cNvPr id="71" name="Google Shape;71;p29"/>
          <p:cNvSpPr>
            <a:spLocks noGrp="1"/>
          </p:cNvSpPr>
          <p:nvPr>
            <p:ph type="pic" idx="2"/>
          </p:nvPr>
        </p:nvSpPr>
        <p:spPr>
          <a:xfrm>
            <a:off x="1777111" y="407499"/>
            <a:ext cx="1952279" cy="1952279"/>
          </a:xfrm>
          <a:prstGeom prst="rect">
            <a:avLst/>
          </a:prstGeom>
          <a:noFill/>
          <a:ln>
            <a:noFill/>
          </a:ln>
        </p:spPr>
      </p:sp>
      <p:sp>
        <p:nvSpPr>
          <p:cNvPr id="72" name="Google Shape;72;p29"/>
          <p:cNvSpPr>
            <a:spLocks noGrp="1"/>
          </p:cNvSpPr>
          <p:nvPr>
            <p:ph type="pic" idx="3"/>
          </p:nvPr>
        </p:nvSpPr>
        <p:spPr>
          <a:xfrm>
            <a:off x="3528345" y="1972581"/>
            <a:ext cx="2290065" cy="2273502"/>
          </a:xfrm>
          <a:prstGeom prst="rect">
            <a:avLst/>
          </a:prstGeom>
          <a:noFill/>
          <a:ln>
            <a:noFill/>
          </a:ln>
        </p:spPr>
      </p:sp>
      <p:sp>
        <p:nvSpPr>
          <p:cNvPr id="73" name="Google Shape;73;p29"/>
          <p:cNvSpPr>
            <a:spLocks noGrp="1"/>
          </p:cNvSpPr>
          <p:nvPr>
            <p:ph type="pic" idx="4"/>
          </p:nvPr>
        </p:nvSpPr>
        <p:spPr>
          <a:xfrm>
            <a:off x="5579539" y="4386312"/>
            <a:ext cx="3119293" cy="2462810"/>
          </a:xfrm>
          <a:prstGeom prst="rect">
            <a:avLst/>
          </a:prstGeom>
          <a:noFill/>
          <a:ln>
            <a:noFill/>
          </a:ln>
        </p:spPr>
      </p:sp>
      <p:sp>
        <p:nvSpPr>
          <p:cNvPr id="74" name="Google Shape;74;p29"/>
          <p:cNvSpPr>
            <a:spLocks noGrp="1"/>
          </p:cNvSpPr>
          <p:nvPr>
            <p:ph type="pic" idx="5"/>
          </p:nvPr>
        </p:nvSpPr>
        <p:spPr>
          <a:xfrm>
            <a:off x="1092905" y="4018982"/>
            <a:ext cx="3854161" cy="2839018"/>
          </a:xfrm>
          <a:prstGeom prst="rect">
            <a:avLst/>
          </a:prstGeom>
          <a:noFill/>
          <a:ln>
            <a:noFill/>
          </a:ln>
        </p:spPr>
      </p:sp>
      <p:sp>
        <p:nvSpPr>
          <p:cNvPr id="75" name="Google Shape;75;p29"/>
          <p:cNvSpPr txBox="1">
            <a:spLocks noGrp="1"/>
          </p:cNvSpPr>
          <p:nvPr>
            <p:ph type="title"/>
          </p:nvPr>
        </p:nvSpPr>
        <p:spPr>
          <a:xfrm>
            <a:off x="5760720" y="585216"/>
            <a:ext cx="5276088" cy="2276856"/>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4800"/>
              <a:buFont typeface="Open Sans"/>
              <a:buNone/>
              <a:defRPr sz="48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dt" idx="10"/>
          </p:nvPr>
        </p:nvSpPr>
        <p:spPr>
          <a:xfrm>
            <a:off x="658368" y="20116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ftr" idx="11"/>
          </p:nvPr>
        </p:nvSpPr>
        <p:spPr>
          <a:xfrm rot="-5400000">
            <a:off x="-548640" y="1938528"/>
            <a:ext cx="278892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8610600" y="20116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cap="none">
                <a:solidFill>
                  <a:schemeClr val="lt1"/>
                </a:solidFill>
                <a:latin typeface="Open Sans"/>
                <a:ea typeface="Open Sans"/>
                <a:cs typeface="Open Sans"/>
                <a:sym typeface="Open Sans"/>
              </a:defRPr>
            </a:lvl1pPr>
            <a:lvl2pPr marL="0" lvl="1" indent="0" algn="r">
              <a:spcBef>
                <a:spcPts val="0"/>
              </a:spcBef>
              <a:buNone/>
              <a:defRPr sz="1200" b="1" i="0" cap="none">
                <a:solidFill>
                  <a:schemeClr val="lt1"/>
                </a:solidFill>
                <a:latin typeface="Open Sans"/>
                <a:ea typeface="Open Sans"/>
                <a:cs typeface="Open Sans"/>
                <a:sym typeface="Open Sans"/>
              </a:defRPr>
            </a:lvl2pPr>
            <a:lvl3pPr marL="0" lvl="2" indent="0" algn="r">
              <a:spcBef>
                <a:spcPts val="0"/>
              </a:spcBef>
              <a:buNone/>
              <a:defRPr sz="1200" b="1" i="0" cap="none">
                <a:solidFill>
                  <a:schemeClr val="lt1"/>
                </a:solidFill>
                <a:latin typeface="Open Sans"/>
                <a:ea typeface="Open Sans"/>
                <a:cs typeface="Open Sans"/>
                <a:sym typeface="Open Sans"/>
              </a:defRPr>
            </a:lvl3pPr>
            <a:lvl4pPr marL="0" lvl="3" indent="0" algn="r">
              <a:spcBef>
                <a:spcPts val="0"/>
              </a:spcBef>
              <a:buNone/>
              <a:defRPr sz="1200" b="1" i="0" cap="none">
                <a:solidFill>
                  <a:schemeClr val="lt1"/>
                </a:solidFill>
                <a:latin typeface="Open Sans"/>
                <a:ea typeface="Open Sans"/>
                <a:cs typeface="Open Sans"/>
                <a:sym typeface="Open Sans"/>
              </a:defRPr>
            </a:lvl4pPr>
            <a:lvl5pPr marL="0" lvl="4" indent="0" algn="r">
              <a:spcBef>
                <a:spcPts val="0"/>
              </a:spcBef>
              <a:buNone/>
              <a:defRPr sz="1200" b="1" i="0" cap="none">
                <a:solidFill>
                  <a:schemeClr val="lt1"/>
                </a:solidFill>
                <a:latin typeface="Open Sans"/>
                <a:ea typeface="Open Sans"/>
                <a:cs typeface="Open Sans"/>
                <a:sym typeface="Open Sans"/>
              </a:defRPr>
            </a:lvl5pPr>
            <a:lvl6pPr marL="0" lvl="5" indent="0" algn="r">
              <a:spcBef>
                <a:spcPts val="0"/>
              </a:spcBef>
              <a:buNone/>
              <a:defRPr sz="1200" b="1" i="0" cap="none">
                <a:solidFill>
                  <a:schemeClr val="lt1"/>
                </a:solidFill>
                <a:latin typeface="Open Sans"/>
                <a:ea typeface="Open Sans"/>
                <a:cs typeface="Open Sans"/>
                <a:sym typeface="Open Sans"/>
              </a:defRPr>
            </a:lvl6pPr>
            <a:lvl7pPr marL="0" lvl="6" indent="0" algn="r">
              <a:spcBef>
                <a:spcPts val="0"/>
              </a:spcBef>
              <a:buNone/>
              <a:defRPr sz="1200" b="1" i="0" cap="none">
                <a:solidFill>
                  <a:schemeClr val="lt1"/>
                </a:solidFill>
                <a:latin typeface="Open Sans"/>
                <a:ea typeface="Open Sans"/>
                <a:cs typeface="Open Sans"/>
                <a:sym typeface="Open Sans"/>
              </a:defRPr>
            </a:lvl7pPr>
            <a:lvl8pPr marL="0" lvl="7" indent="0" algn="r">
              <a:spcBef>
                <a:spcPts val="0"/>
              </a:spcBef>
              <a:buNone/>
              <a:defRPr sz="1200" b="1" i="0" cap="none">
                <a:solidFill>
                  <a:schemeClr val="lt1"/>
                </a:solidFill>
                <a:latin typeface="Open Sans"/>
                <a:ea typeface="Open Sans"/>
                <a:cs typeface="Open Sans"/>
                <a:sym typeface="Open Sans"/>
              </a:defRPr>
            </a:lvl8pPr>
            <a:lvl9pPr marL="0" lvl="8" indent="0" algn="r">
              <a:spcBef>
                <a:spcPts val="0"/>
              </a:spcBef>
              <a:buNone/>
              <a:defRPr sz="1200" b="1" i="0"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29"/>
          <p:cNvSpPr/>
          <p:nvPr/>
        </p:nvSpPr>
        <p:spPr>
          <a:xfrm>
            <a:off x="1472366" y="1859534"/>
            <a:ext cx="139039" cy="139039"/>
          </a:xfrm>
          <a:custGeom>
            <a:avLst/>
            <a:gdLst/>
            <a:ahLst/>
            <a:cxnLst/>
            <a:rect l="l" t="t" r="r" b="b"/>
            <a:pathLst>
              <a:path w="139039" h="139039" extrusionOk="0">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80" name="Google Shape;80;p29"/>
          <p:cNvSpPr/>
          <p:nvPr/>
        </p:nvSpPr>
        <p:spPr>
          <a:xfrm>
            <a:off x="2014523" y="3146867"/>
            <a:ext cx="127714" cy="127714"/>
          </a:xfrm>
          <a:custGeom>
            <a:avLst/>
            <a:gdLst/>
            <a:ahLst/>
            <a:cxnLst/>
            <a:rect l="l" t="t" r="r" b="b"/>
            <a:pathLst>
              <a:path w="127714" h="127714" extrusionOk="0">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81" name="Google Shape;81;p29"/>
          <p:cNvSpPr/>
          <p:nvPr/>
        </p:nvSpPr>
        <p:spPr>
          <a:xfrm>
            <a:off x="5404920" y="4508295"/>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cxnSp>
        <p:nvCxnSpPr>
          <p:cNvPr id="82" name="Google Shape;82;p29"/>
          <p:cNvCxnSpPr/>
          <p:nvPr/>
        </p:nvCxnSpPr>
        <p:spPr>
          <a:xfrm>
            <a:off x="856114" y="3503032"/>
            <a:ext cx="0" cy="3346090"/>
          </a:xfrm>
          <a:prstGeom prst="straightConnector1">
            <a:avLst/>
          </a:prstGeom>
          <a:noFill/>
          <a:ln w="25400" cap="sq" cmpd="sng">
            <a:solidFill>
              <a:schemeClr val="lt1"/>
            </a:solidFill>
            <a:prstDash val="solid"/>
            <a:bevel/>
            <a:headEnd type="none" w="sm" len="sm"/>
            <a:tailEnd type="none" w="sm" len="sm"/>
          </a:ln>
        </p:spPr>
      </p:cxnSp>
      <p:sp>
        <p:nvSpPr>
          <p:cNvPr id="83" name="Google Shape;83;p29"/>
          <p:cNvSpPr txBox="1">
            <a:spLocks noGrp="1"/>
          </p:cNvSpPr>
          <p:nvPr>
            <p:ph type="body" idx="1"/>
          </p:nvPr>
        </p:nvSpPr>
        <p:spPr>
          <a:xfrm>
            <a:off x="5760720" y="3127248"/>
            <a:ext cx="5276088" cy="1124712"/>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type="obj">
  <p:cSld name="OBJECT">
    <p:bg>
      <p:bgPr>
        <a:gradFill>
          <a:gsLst>
            <a:gs pos="0">
              <a:schemeClr val="accent2"/>
            </a:gs>
            <a:gs pos="100000">
              <a:schemeClr val="accent4"/>
            </a:gs>
          </a:gsLst>
          <a:lin ang="18900000" scaled="0"/>
        </a:gradFill>
        <a:effectLst/>
      </p:bgPr>
    </p:bg>
    <p:spTree>
      <p:nvGrpSpPr>
        <p:cNvPr id="1" name="Shape 84"/>
        <p:cNvGrpSpPr/>
        <p:nvPr/>
      </p:nvGrpSpPr>
      <p:grpSpPr>
        <a:xfrm>
          <a:off x="0" y="0"/>
          <a:ext cx="0" cy="0"/>
          <a:chOff x="0" y="0"/>
          <a:chExt cx="0" cy="0"/>
        </a:xfrm>
      </p:grpSpPr>
      <p:sp>
        <p:nvSpPr>
          <p:cNvPr id="85" name="Google Shape;85;p30"/>
          <p:cNvSpPr txBox="1">
            <a:spLocks noGrp="1"/>
          </p:cNvSpPr>
          <p:nvPr>
            <p:ph type="title"/>
          </p:nvPr>
        </p:nvSpPr>
        <p:spPr>
          <a:xfrm>
            <a:off x="576072" y="365125"/>
            <a:ext cx="1077163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5400"/>
              <a:buFont typeface="Open Sans"/>
              <a:buNone/>
              <a:defRPr sz="54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0"/>
          <p:cNvSpPr txBox="1">
            <a:spLocks noGrp="1"/>
          </p:cNvSpPr>
          <p:nvPr>
            <p:ph type="body" idx="1"/>
          </p:nvPr>
        </p:nvSpPr>
        <p:spPr>
          <a:xfrm>
            <a:off x="576072" y="1825625"/>
            <a:ext cx="10771632"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lt1"/>
              </a:buClr>
              <a:buSzPts val="28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42900" algn="l">
              <a:lnSpc>
                <a:spcPct val="90000"/>
              </a:lnSpc>
              <a:spcBef>
                <a:spcPts val="500"/>
              </a:spcBef>
              <a:spcAft>
                <a:spcPts val="0"/>
              </a:spcAft>
              <a:buClr>
                <a:schemeClr val="lt1"/>
              </a:buClr>
              <a:buSzPts val="1800"/>
              <a:buChar char="•"/>
              <a:defRPr>
                <a:solidFill>
                  <a:schemeClr val="lt1"/>
                </a:solidFill>
              </a:defRPr>
            </a:lvl4pPr>
            <a:lvl5pPr marL="2286000" lvl="4" indent="-342900" algn="l">
              <a:lnSpc>
                <a:spcPct val="90000"/>
              </a:lnSpc>
              <a:spcBef>
                <a:spcPts val="500"/>
              </a:spcBef>
              <a:spcAft>
                <a:spcPts val="0"/>
              </a:spcAft>
              <a:buClr>
                <a:schemeClr val="lt1"/>
              </a:buClr>
              <a:buSzPts val="18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0"/>
          <p:cNvSpPr txBox="1">
            <a:spLocks noGrp="1"/>
          </p:cNvSpPr>
          <p:nvPr>
            <p:ph type="dt" idx="10"/>
          </p:nvPr>
        </p:nvSpPr>
        <p:spPr>
          <a:xfrm>
            <a:off x="658368"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0"/>
          <p:cNvSpPr txBox="1">
            <a:spLocks noGrp="1"/>
          </p:cNvSpPr>
          <p:nvPr>
            <p:ph type="ftr" idx="11"/>
          </p:nvPr>
        </p:nvSpPr>
        <p:spPr>
          <a:xfrm>
            <a:off x="8503920" y="841248"/>
            <a:ext cx="363016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1" i="0" cap="none">
                <a:solidFill>
                  <a:schemeClr val="lt1"/>
                </a:solidFill>
                <a:latin typeface="Open Sans"/>
                <a:ea typeface="Open Sans"/>
                <a:cs typeface="Open Sans"/>
                <a:sym typeface="Open Sans"/>
              </a:defRPr>
            </a:lvl1pPr>
            <a:lvl2pPr marL="0" lvl="1" indent="0" algn="r">
              <a:spcBef>
                <a:spcPts val="0"/>
              </a:spcBef>
              <a:buNone/>
              <a:defRPr sz="1200" b="1" i="0" cap="none">
                <a:solidFill>
                  <a:schemeClr val="lt1"/>
                </a:solidFill>
                <a:latin typeface="Open Sans"/>
                <a:ea typeface="Open Sans"/>
                <a:cs typeface="Open Sans"/>
                <a:sym typeface="Open Sans"/>
              </a:defRPr>
            </a:lvl2pPr>
            <a:lvl3pPr marL="0" lvl="2" indent="0" algn="r">
              <a:spcBef>
                <a:spcPts val="0"/>
              </a:spcBef>
              <a:buNone/>
              <a:defRPr sz="1200" b="1" i="0" cap="none">
                <a:solidFill>
                  <a:schemeClr val="lt1"/>
                </a:solidFill>
                <a:latin typeface="Open Sans"/>
                <a:ea typeface="Open Sans"/>
                <a:cs typeface="Open Sans"/>
                <a:sym typeface="Open Sans"/>
              </a:defRPr>
            </a:lvl3pPr>
            <a:lvl4pPr marL="0" lvl="3" indent="0" algn="r">
              <a:spcBef>
                <a:spcPts val="0"/>
              </a:spcBef>
              <a:buNone/>
              <a:defRPr sz="1200" b="1" i="0" cap="none">
                <a:solidFill>
                  <a:schemeClr val="lt1"/>
                </a:solidFill>
                <a:latin typeface="Open Sans"/>
                <a:ea typeface="Open Sans"/>
                <a:cs typeface="Open Sans"/>
                <a:sym typeface="Open Sans"/>
              </a:defRPr>
            </a:lvl4pPr>
            <a:lvl5pPr marL="0" lvl="4" indent="0" algn="r">
              <a:spcBef>
                <a:spcPts val="0"/>
              </a:spcBef>
              <a:buNone/>
              <a:defRPr sz="1200" b="1" i="0" cap="none">
                <a:solidFill>
                  <a:schemeClr val="lt1"/>
                </a:solidFill>
                <a:latin typeface="Open Sans"/>
                <a:ea typeface="Open Sans"/>
                <a:cs typeface="Open Sans"/>
                <a:sym typeface="Open Sans"/>
              </a:defRPr>
            </a:lvl5pPr>
            <a:lvl6pPr marL="0" lvl="5" indent="0" algn="r">
              <a:spcBef>
                <a:spcPts val="0"/>
              </a:spcBef>
              <a:buNone/>
              <a:defRPr sz="1200" b="1" i="0" cap="none">
                <a:solidFill>
                  <a:schemeClr val="lt1"/>
                </a:solidFill>
                <a:latin typeface="Open Sans"/>
                <a:ea typeface="Open Sans"/>
                <a:cs typeface="Open Sans"/>
                <a:sym typeface="Open Sans"/>
              </a:defRPr>
            </a:lvl6pPr>
            <a:lvl7pPr marL="0" lvl="6" indent="0" algn="r">
              <a:spcBef>
                <a:spcPts val="0"/>
              </a:spcBef>
              <a:buNone/>
              <a:defRPr sz="1200" b="1" i="0" cap="none">
                <a:solidFill>
                  <a:schemeClr val="lt1"/>
                </a:solidFill>
                <a:latin typeface="Open Sans"/>
                <a:ea typeface="Open Sans"/>
                <a:cs typeface="Open Sans"/>
                <a:sym typeface="Open Sans"/>
              </a:defRPr>
            </a:lvl7pPr>
            <a:lvl8pPr marL="0" lvl="7" indent="0" algn="r">
              <a:spcBef>
                <a:spcPts val="0"/>
              </a:spcBef>
              <a:buNone/>
              <a:defRPr sz="1200" b="1" i="0" cap="none">
                <a:solidFill>
                  <a:schemeClr val="lt1"/>
                </a:solidFill>
                <a:latin typeface="Open Sans"/>
                <a:ea typeface="Open Sans"/>
                <a:cs typeface="Open Sans"/>
                <a:sym typeface="Open Sans"/>
              </a:defRPr>
            </a:lvl8pPr>
            <a:lvl9pPr marL="0" lvl="8" indent="0" algn="r">
              <a:spcBef>
                <a:spcPts val="0"/>
              </a:spcBef>
              <a:buNone/>
              <a:defRPr sz="1200" b="1" i="0"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30"/>
          <p:cNvSpPr/>
          <p:nvPr/>
        </p:nvSpPr>
        <p:spPr>
          <a:xfrm>
            <a:off x="11202264" y="344083"/>
            <a:ext cx="151536" cy="151536"/>
          </a:xfrm>
          <a:custGeom>
            <a:avLst/>
            <a:gdLst/>
            <a:ahLst/>
            <a:cxnLst/>
            <a:rect l="l" t="t" r="r" b="b"/>
            <a:pathLst>
              <a:path w="151536" h="151536" extrusionOk="0">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91" name="Google Shape;91;p30"/>
          <p:cNvSpPr/>
          <p:nvPr/>
        </p:nvSpPr>
        <p:spPr>
          <a:xfrm>
            <a:off x="11563141" y="590910"/>
            <a:ext cx="108625" cy="108625"/>
          </a:xfrm>
          <a:custGeom>
            <a:avLst/>
            <a:gdLst/>
            <a:ahLst/>
            <a:cxnLst/>
            <a:rect l="l" t="t" r="r" b="b"/>
            <a:pathLst>
              <a:path w="108625" h="108625" extrusionOk="0">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2"/>
        <p:cNvGrpSpPr/>
        <p:nvPr/>
      </p:nvGrpSpPr>
      <p:grpSpPr>
        <a:xfrm>
          <a:off x="0" y="0"/>
          <a:ext cx="0" cy="0"/>
          <a:chOff x="0" y="0"/>
          <a:chExt cx="0" cy="0"/>
        </a:xfrm>
      </p:grpSpPr>
      <p:sp>
        <p:nvSpPr>
          <p:cNvPr id="103" name="Google Shape;103;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a:buNone/>
              <a:defRPr sz="6000" b="1" i="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05" name="Google Shape;105;p32"/>
          <p:cNvCxnSpPr/>
          <p:nvPr/>
        </p:nvCxnSpPr>
        <p:spPr>
          <a:xfrm>
            <a:off x="715890" y="1114050"/>
            <a:ext cx="0" cy="5735637"/>
          </a:xfrm>
          <a:prstGeom prst="straightConnector1">
            <a:avLst/>
          </a:prstGeom>
          <a:noFill/>
          <a:ln w="25400" cap="sq" cmpd="sng">
            <a:solidFill>
              <a:schemeClr val="accent2"/>
            </a:solidFill>
            <a:prstDash val="solid"/>
            <a:bevel/>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1"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1"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1"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1"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1"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1"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1"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1"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fr.gov/cgi-bin/text-idx?SID=2e74ee451fc72a29cdf7e67af5219ce6&amp;mc=true&amp;node=pt45.1.160&amp;rgn=div5&amp;se45.1.160_1103"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s://www.hhs.gov/hipaa/for-professionals/covered-entities/index.html"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hhs.gov/hipaa/for-professionals/compliance-enforcement/index.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mailto:dbalicki@straightupcare.com"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hhs.gov/hipaa/for-professionals/privacy/guidance/index.html"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hhs.gov/hipaa/for-professionals/privacy/guidance/index.htm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
          <p:cNvSpPr txBox="1">
            <a:spLocks noGrp="1"/>
          </p:cNvSpPr>
          <p:nvPr>
            <p:ph type="ctrTitle"/>
          </p:nvPr>
        </p:nvSpPr>
        <p:spPr>
          <a:xfrm>
            <a:off x="1272567" y="2475779"/>
            <a:ext cx="10825463" cy="233344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5400"/>
              <a:buFont typeface="Open Sans"/>
              <a:buNone/>
            </a:pPr>
            <a:r>
              <a:rPr lang="en-US" dirty="0">
                <a:solidFill>
                  <a:schemeClr val="lt1"/>
                </a:solidFill>
              </a:rPr>
              <a:t>HIPAA ESSENTIALS</a:t>
            </a:r>
            <a:br>
              <a:rPr lang="en-US" dirty="0">
                <a:solidFill>
                  <a:schemeClr val="lt1"/>
                </a:solidFill>
              </a:rPr>
            </a:br>
            <a:r>
              <a:rPr lang="en-US" sz="1200" i="1" dirty="0"/>
              <a:t>HEALTH INSURANCE PORTABILITY &amp; ACCOUNTABILITY ACT</a:t>
            </a:r>
            <a:br>
              <a:rPr lang="en-US" sz="2700" dirty="0">
                <a:solidFill>
                  <a:schemeClr val="lt1"/>
                </a:solidFill>
              </a:rPr>
            </a:br>
            <a:r>
              <a:rPr lang="en-US" sz="2700" dirty="0">
                <a:solidFill>
                  <a:schemeClr val="lt1"/>
                </a:solidFill>
              </a:rPr>
              <a:t> </a:t>
            </a:r>
            <a:br>
              <a:rPr lang="en-US" sz="2700" dirty="0">
                <a:solidFill>
                  <a:schemeClr val="lt1"/>
                </a:solidFill>
              </a:rPr>
            </a:br>
            <a:r>
              <a:rPr lang="en-US" sz="3600" dirty="0">
                <a:solidFill>
                  <a:schemeClr val="lt1"/>
                </a:solidFill>
              </a:rPr>
              <a:t>STRAIGHT UP CARE </a:t>
            </a:r>
            <a:br>
              <a:rPr lang="en-US" sz="3600" dirty="0">
                <a:solidFill>
                  <a:schemeClr val="lt1"/>
                </a:solidFill>
              </a:rPr>
            </a:br>
            <a:r>
              <a:rPr lang="en-US" sz="1600" dirty="0">
                <a:solidFill>
                  <a:schemeClr val="lt1"/>
                </a:solidFill>
              </a:rPr>
              <a:t>CERTIFICATION 202</a:t>
            </a:r>
            <a:r>
              <a:rPr lang="en-US" sz="1600" dirty="0"/>
              <a:t>3</a:t>
            </a:r>
            <a:endParaRPr sz="1600" dirty="0"/>
          </a:p>
        </p:txBody>
      </p:sp>
      <p:sp>
        <p:nvSpPr>
          <p:cNvPr id="163" name="Google Shape;163;p1"/>
          <p:cNvSpPr txBox="1">
            <a:spLocks noGrp="1"/>
          </p:cNvSpPr>
          <p:nvPr>
            <p:ph type="subTitle" idx="1"/>
          </p:nvPr>
        </p:nvSpPr>
        <p:spPr>
          <a:xfrm>
            <a:off x="7004822" y="5986732"/>
            <a:ext cx="5093208" cy="77379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1000"/>
              </a:spcBef>
              <a:spcAft>
                <a:spcPts val="0"/>
              </a:spcAft>
              <a:buClr>
                <a:schemeClr val="lt1"/>
              </a:buClr>
              <a:buSzPts val="2000"/>
              <a:buNone/>
            </a:pPr>
            <a:endParaRPr/>
          </a:p>
        </p:txBody>
      </p:sp>
      <p:pic>
        <p:nvPicPr>
          <p:cNvPr id="164" name="Google Shape;164;p1"/>
          <p:cNvPicPr preferRelativeResize="0"/>
          <p:nvPr/>
        </p:nvPicPr>
        <p:blipFill rotWithShape="1">
          <a:blip r:embed="rId3">
            <a:alphaModFix/>
          </a:blip>
          <a:srcRect/>
          <a:stretch/>
        </p:blipFill>
        <p:spPr>
          <a:xfrm>
            <a:off x="1272567" y="833827"/>
            <a:ext cx="2130509" cy="12341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0"/>
          <p:cNvSpPr txBox="1">
            <a:spLocks noGrp="1"/>
          </p:cNvSpPr>
          <p:nvPr>
            <p:ph type="ctrTitle"/>
          </p:nvPr>
        </p:nvSpPr>
        <p:spPr>
          <a:xfrm>
            <a:off x="267419" y="1463040"/>
            <a:ext cx="11628407" cy="234086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5400"/>
              <a:buFont typeface="Open Sans"/>
              <a:buNone/>
            </a:pPr>
            <a:r>
              <a:rPr lang="en-US" sz="5400" b="1" cap="none">
                <a:solidFill>
                  <a:schemeClr val="lt1"/>
                </a:solidFill>
                <a:latin typeface="Open Sans"/>
                <a:ea typeface="Open Sans"/>
                <a:cs typeface="Open Sans"/>
                <a:sym typeface="Open Sans"/>
              </a:rPr>
              <a:t>BREACH NOTIFICATION</a:t>
            </a:r>
            <a:br>
              <a:rPr lang="en-US" sz="5400" b="1" cap="none">
                <a:solidFill>
                  <a:schemeClr val="lt1"/>
                </a:solidFill>
                <a:latin typeface="Open Sans"/>
                <a:ea typeface="Open Sans"/>
                <a:cs typeface="Open Sans"/>
                <a:sym typeface="Open Sans"/>
              </a:rPr>
            </a:br>
            <a:r>
              <a:rPr lang="en-US" sz="5400" b="1" cap="none">
                <a:solidFill>
                  <a:schemeClr val="lt1"/>
                </a:solidFill>
                <a:latin typeface="Open Sans"/>
                <a:ea typeface="Open Sans"/>
                <a:cs typeface="Open Sans"/>
                <a:sym typeface="Open Sans"/>
              </a:rPr>
              <a:t> RULE</a:t>
            </a:r>
            <a:endParaRPr sz="5400"/>
          </a:p>
        </p:txBody>
      </p:sp>
      <p:sp>
        <p:nvSpPr>
          <p:cNvPr id="234" name="Google Shape;234;p10"/>
          <p:cNvSpPr txBox="1">
            <a:spLocks noGrp="1"/>
          </p:cNvSpPr>
          <p:nvPr>
            <p:ph type="subTitle" idx="1"/>
          </p:nvPr>
        </p:nvSpPr>
        <p:spPr>
          <a:xfrm>
            <a:off x="1527048" y="3858768"/>
            <a:ext cx="9144000" cy="132588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000"/>
              <a:buNone/>
            </a:pPr>
            <a:r>
              <a:rPr lang="en-US" sz="2000">
                <a:solidFill>
                  <a:schemeClr val="lt1"/>
                </a:solidFill>
              </a:rPr>
              <a:t>PHI Breach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ctrTitle"/>
          </p:nvPr>
        </p:nvSpPr>
        <p:spPr>
          <a:xfrm>
            <a:off x="5883256" y="2689173"/>
            <a:ext cx="5141061" cy="3236976"/>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0"/>
              </a:spcBef>
              <a:spcAft>
                <a:spcPts val="0"/>
              </a:spcAft>
              <a:buClr>
                <a:schemeClr val="dk1"/>
              </a:buClr>
              <a:buSzPts val="1200"/>
              <a:buFont typeface="Arial"/>
              <a:buNone/>
            </a:pPr>
            <a:r>
              <a:rPr lang="en-US" sz="1200" b="1">
                <a:latin typeface="Arial"/>
                <a:ea typeface="Arial"/>
                <a:cs typeface="Arial"/>
                <a:sym typeface="Arial"/>
              </a:rPr>
              <a:t>HIPAA Breach Notification Rule </a:t>
            </a:r>
            <a:br>
              <a:rPr lang="en-US" sz="1200" b="1">
                <a:latin typeface="Arial"/>
                <a:ea typeface="Arial"/>
                <a:cs typeface="Arial"/>
                <a:sym typeface="Arial"/>
              </a:rPr>
            </a:br>
            <a:br>
              <a:rPr lang="en-US" sz="1200" b="1">
                <a:latin typeface="Arial"/>
                <a:ea typeface="Arial"/>
                <a:cs typeface="Arial"/>
                <a:sym typeface="Arial"/>
              </a:rPr>
            </a:br>
            <a:r>
              <a:rPr lang="en-US" sz="1200">
                <a:latin typeface="Arial"/>
                <a:ea typeface="Arial"/>
                <a:cs typeface="Arial"/>
                <a:sym typeface="Arial"/>
              </a:rPr>
              <a:t>When you experience a PHI breach, the HIPAA Breach Notification Rule requires you to </a:t>
            </a:r>
            <a:r>
              <a:rPr lang="en-US" sz="1200" b="1">
                <a:latin typeface="Arial"/>
                <a:ea typeface="Arial"/>
                <a:cs typeface="Arial"/>
                <a:sym typeface="Arial"/>
              </a:rPr>
              <a:t>notify affected individuals, HHS, and, in some cases, the media</a:t>
            </a:r>
            <a:r>
              <a:rPr lang="en-US" sz="1200">
                <a:latin typeface="Arial"/>
                <a:ea typeface="Arial"/>
                <a:cs typeface="Arial"/>
                <a:sym typeface="Arial"/>
              </a:rPr>
              <a:t>. Generally, a breach is an unpermitted use or disclosure under the Privacy Rule that compromises the security or privacy of PHI. The unpermitted use or disclosure of PHI is a breach unless there is a low probability the PHI has been compromised, based on a risk assessment of: </a:t>
            </a:r>
            <a:br>
              <a:rPr lang="en-US" sz="1200">
                <a:latin typeface="Arial"/>
                <a:ea typeface="Arial"/>
                <a:cs typeface="Arial"/>
                <a:sym typeface="Arial"/>
              </a:rPr>
            </a:br>
            <a:br>
              <a:rPr lang="en-US" sz="1200">
                <a:latin typeface="Arial"/>
                <a:ea typeface="Arial"/>
                <a:cs typeface="Arial"/>
                <a:sym typeface="Arial"/>
              </a:rPr>
            </a:br>
            <a:r>
              <a:rPr lang="en-US" sz="1200">
                <a:latin typeface="Arial"/>
                <a:ea typeface="Arial"/>
                <a:cs typeface="Arial"/>
                <a:sym typeface="Arial"/>
              </a:rPr>
              <a:t>● The nature and extent of the PHI involved, including types of identifiers and the likelihood of re-identification </a:t>
            </a:r>
            <a:br>
              <a:rPr lang="en-US" sz="1200">
                <a:latin typeface="Arial"/>
                <a:ea typeface="Arial"/>
                <a:cs typeface="Arial"/>
                <a:sym typeface="Arial"/>
              </a:rPr>
            </a:br>
            <a:r>
              <a:rPr lang="en-US" sz="1200">
                <a:latin typeface="Arial"/>
                <a:ea typeface="Arial"/>
                <a:cs typeface="Arial"/>
                <a:sym typeface="Arial"/>
              </a:rPr>
              <a:t>● The unauthorized person who used the PHI or received the disclosed PHI </a:t>
            </a:r>
            <a:br>
              <a:rPr lang="en-US" sz="1200">
                <a:latin typeface="Arial"/>
                <a:ea typeface="Arial"/>
                <a:cs typeface="Arial"/>
                <a:sym typeface="Arial"/>
              </a:rPr>
            </a:br>
            <a:r>
              <a:rPr lang="en-US" sz="1200">
                <a:latin typeface="Arial"/>
                <a:ea typeface="Arial"/>
                <a:cs typeface="Arial"/>
                <a:sym typeface="Arial"/>
              </a:rPr>
              <a:t>● Whether an individual acquired or viewed the PHI </a:t>
            </a:r>
            <a:br>
              <a:rPr lang="en-US" sz="1200">
                <a:latin typeface="Arial"/>
                <a:ea typeface="Arial"/>
                <a:cs typeface="Arial"/>
                <a:sym typeface="Arial"/>
              </a:rPr>
            </a:br>
            <a:r>
              <a:rPr lang="en-US" sz="1200">
                <a:latin typeface="Arial"/>
                <a:ea typeface="Arial"/>
                <a:cs typeface="Arial"/>
                <a:sym typeface="Arial"/>
              </a:rPr>
              <a:t>● The extent to which you reduced the PHI risk You must notify authorities of most breaches without reasonable delay and no later than 60 days after discovering the breach. Submit notifications of smaller breaches affecting fewer than 500 individuals to HHS annually. The Breach Notification Rule also requires business associates to notify a covered entity of breaches at or by the business associate. Visit the HHS HIPAA Breach Notification Rule webpage for guidance on: </a:t>
            </a:r>
            <a:br>
              <a:rPr lang="en-US" sz="1200">
                <a:latin typeface="Arial"/>
                <a:ea typeface="Arial"/>
                <a:cs typeface="Arial"/>
                <a:sym typeface="Arial"/>
              </a:rPr>
            </a:br>
            <a:r>
              <a:rPr lang="en-US" sz="1200">
                <a:latin typeface="Arial"/>
                <a:ea typeface="Arial"/>
                <a:cs typeface="Arial"/>
                <a:sym typeface="Arial"/>
              </a:rPr>
              <a:t>● Administrative requirements and burden of proof </a:t>
            </a:r>
            <a:br>
              <a:rPr lang="en-US" sz="1200">
                <a:latin typeface="Arial"/>
                <a:ea typeface="Arial"/>
                <a:cs typeface="Arial"/>
                <a:sym typeface="Arial"/>
              </a:rPr>
            </a:br>
            <a:r>
              <a:rPr lang="en-US" sz="1200">
                <a:latin typeface="Arial"/>
                <a:ea typeface="Arial"/>
                <a:cs typeface="Arial"/>
                <a:sym typeface="Arial"/>
              </a:rPr>
              <a:t>● How to make unsecured PHI unusable, unreadable, or indecipherable to unauthorized individuals </a:t>
            </a:r>
            <a:br>
              <a:rPr lang="en-US" sz="1200">
                <a:latin typeface="Arial"/>
                <a:ea typeface="Arial"/>
                <a:cs typeface="Arial"/>
                <a:sym typeface="Arial"/>
              </a:rPr>
            </a:br>
            <a:r>
              <a:rPr lang="en-US" sz="1200">
                <a:latin typeface="Arial"/>
                <a:ea typeface="Arial"/>
                <a:cs typeface="Arial"/>
                <a:sym typeface="Arial"/>
              </a:rPr>
              <a:t>● Reporting requirements</a:t>
            </a:r>
            <a:endParaRPr/>
          </a:p>
        </p:txBody>
      </p:sp>
      <p:pic>
        <p:nvPicPr>
          <p:cNvPr id="240" name="Google Shape;240;p11" descr="mountains at sunset"/>
          <p:cNvPicPr preferRelativeResize="0">
            <a:picLocks noGrp="1"/>
          </p:cNvPicPr>
          <p:nvPr>
            <p:ph type="pic" idx="2"/>
          </p:nvPr>
        </p:nvPicPr>
        <p:blipFill rotWithShape="1">
          <a:blip r:embed="rId3">
            <a:alphaModFix/>
          </a:blip>
          <a:srcRect/>
          <a:stretch/>
        </p:blipFill>
        <p:spPr>
          <a:xfrm>
            <a:off x="283464" y="301752"/>
            <a:ext cx="5221224" cy="6263640"/>
          </a:xfrm>
          <a:prstGeom prst="rect">
            <a:avLst/>
          </a:prstGeom>
          <a:noFill/>
          <a:ln>
            <a:noFill/>
          </a:ln>
        </p:spPr>
      </p:pic>
      <p:sp>
        <p:nvSpPr>
          <p:cNvPr id="241" name="Google Shape;241;p11"/>
          <p:cNvSpPr txBox="1">
            <a:spLocks noGrp="1"/>
          </p:cNvSpPr>
          <p:nvPr>
            <p:ph type="ftr" idx="11"/>
          </p:nvPr>
        </p:nvSpPr>
        <p:spPr>
          <a:xfrm rot="-5400000">
            <a:off x="9811512" y="1591056"/>
            <a:ext cx="354787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HIPAA ESSENTIALS </a:t>
            </a:r>
            <a:endParaRPr/>
          </a:p>
        </p:txBody>
      </p:sp>
      <p:sp>
        <p:nvSpPr>
          <p:cNvPr id="242" name="Google Shape;24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2"/>
          <p:cNvSpPr txBox="1">
            <a:spLocks noGrp="1"/>
          </p:cNvSpPr>
          <p:nvPr>
            <p:ph type="ctrTitle"/>
          </p:nvPr>
        </p:nvSpPr>
        <p:spPr>
          <a:xfrm>
            <a:off x="1524000" y="1463040"/>
            <a:ext cx="9144000" cy="234086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Open Sans"/>
              <a:buNone/>
            </a:pPr>
            <a:r>
              <a:rPr lang="en-US" b="1" cap="none">
                <a:solidFill>
                  <a:schemeClr val="lt1"/>
                </a:solidFill>
                <a:latin typeface="Open Sans"/>
                <a:ea typeface="Open Sans"/>
                <a:cs typeface="Open Sans"/>
                <a:sym typeface="Open Sans"/>
              </a:rPr>
              <a:t>COMPLIANCE</a:t>
            </a:r>
            <a:endParaRPr/>
          </a:p>
        </p:txBody>
      </p:sp>
      <p:sp>
        <p:nvSpPr>
          <p:cNvPr id="248" name="Google Shape;248;p12"/>
          <p:cNvSpPr txBox="1">
            <a:spLocks noGrp="1"/>
          </p:cNvSpPr>
          <p:nvPr>
            <p:ph type="subTitle" idx="1"/>
          </p:nvPr>
        </p:nvSpPr>
        <p:spPr>
          <a:xfrm>
            <a:off x="1527048" y="3858768"/>
            <a:ext cx="9144000" cy="132588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000"/>
              <a:buNone/>
            </a:pPr>
            <a:r>
              <a:rPr lang="en-US"/>
              <a:t>Practice due diligence….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ctrTitle"/>
          </p:nvPr>
        </p:nvSpPr>
        <p:spPr>
          <a:xfrm>
            <a:off x="5725230" y="2076089"/>
            <a:ext cx="5770740" cy="6038032"/>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0"/>
              </a:spcBef>
              <a:spcAft>
                <a:spcPts val="0"/>
              </a:spcAft>
              <a:buClr>
                <a:schemeClr val="dk1"/>
              </a:buClr>
              <a:buSzPts val="1400"/>
              <a:buFont typeface="Arial"/>
              <a:buNone/>
            </a:pPr>
            <a:r>
              <a:rPr lang="en-US" sz="1400" b="1">
                <a:latin typeface="Arial"/>
                <a:ea typeface="Arial"/>
                <a:cs typeface="Arial"/>
                <a:sym typeface="Arial"/>
              </a:rPr>
              <a:t>Who Must Comply with HIPAA Rules?</a:t>
            </a:r>
            <a:br>
              <a:rPr lang="en-US" sz="1400" b="1">
                <a:latin typeface="Arial"/>
                <a:ea typeface="Arial"/>
                <a:cs typeface="Arial"/>
                <a:sym typeface="Arial"/>
              </a:rPr>
            </a:br>
            <a:br>
              <a:rPr lang="en-US" sz="1400" b="1">
                <a:latin typeface="Arial"/>
                <a:ea typeface="Arial"/>
                <a:cs typeface="Arial"/>
                <a:sym typeface="Arial"/>
              </a:rPr>
            </a:br>
            <a:r>
              <a:rPr lang="en-US" sz="1200" b="1" i="1">
                <a:latin typeface="Arial"/>
                <a:ea typeface="Arial"/>
                <a:cs typeface="Arial"/>
                <a:sym typeface="Arial"/>
              </a:rPr>
              <a:t>Covered entities </a:t>
            </a:r>
            <a:r>
              <a:rPr lang="en-US" sz="1200">
                <a:latin typeface="Arial"/>
                <a:ea typeface="Arial"/>
                <a:cs typeface="Arial"/>
                <a:sym typeface="Arial"/>
              </a:rPr>
              <a:t>and </a:t>
            </a:r>
            <a:r>
              <a:rPr lang="en-US" sz="1200" b="1" i="1">
                <a:latin typeface="Arial"/>
                <a:ea typeface="Arial"/>
                <a:cs typeface="Arial"/>
                <a:sym typeface="Arial"/>
              </a:rPr>
              <a:t>business associates </a:t>
            </a:r>
            <a:r>
              <a:rPr lang="en-US" sz="1200" u="sng">
                <a:latin typeface="Arial"/>
                <a:ea typeface="Arial"/>
                <a:cs typeface="Arial"/>
                <a:sym typeface="Arial"/>
              </a:rPr>
              <a:t>must</a:t>
            </a:r>
            <a:r>
              <a:rPr lang="en-US" sz="1200">
                <a:latin typeface="Arial"/>
                <a:ea typeface="Arial"/>
                <a:cs typeface="Arial"/>
                <a:sym typeface="Arial"/>
              </a:rPr>
              <a:t> follow HIPAA rules. If you don’t meet the definition of a covered entity or business associate, you don’t have to comply with the HIPAA rules. </a:t>
            </a:r>
            <a:br>
              <a:rPr lang="en-US" sz="1200">
                <a:latin typeface="Arial"/>
                <a:ea typeface="Arial"/>
                <a:cs typeface="Arial"/>
                <a:sym typeface="Arial"/>
              </a:rPr>
            </a:br>
            <a:r>
              <a:rPr lang="en-US" sz="1200">
                <a:latin typeface="Arial"/>
                <a:ea typeface="Arial"/>
                <a:cs typeface="Arial"/>
                <a:sym typeface="Arial"/>
              </a:rPr>
              <a:t>-&gt; For definitions of covered entity and business associate, see the </a:t>
            </a:r>
            <a:br>
              <a:rPr lang="en-US" sz="1200">
                <a:latin typeface="Arial"/>
                <a:ea typeface="Arial"/>
                <a:cs typeface="Arial"/>
                <a:sym typeface="Arial"/>
              </a:rPr>
            </a:br>
            <a:r>
              <a:rPr lang="en-US" sz="1200" u="sng">
                <a:solidFill>
                  <a:schemeClr val="hlink"/>
                </a:solidFill>
                <a:latin typeface="Arial"/>
                <a:ea typeface="Arial"/>
                <a:cs typeface="Arial"/>
                <a:sym typeface="Arial"/>
                <a:hlinkClick r:id="rId3"/>
              </a:rPr>
              <a:t>Code of Federal Regulations (CFR) Title 45, Section 160.103</a:t>
            </a:r>
            <a:r>
              <a:rPr lang="en-US" sz="1200">
                <a:latin typeface="Arial"/>
                <a:ea typeface="Arial"/>
                <a:cs typeface="Arial"/>
                <a:sym typeface="Arial"/>
              </a:rPr>
              <a:t>. </a:t>
            </a:r>
            <a:br>
              <a:rPr lang="en-US" sz="1200">
                <a:latin typeface="Arial"/>
                <a:ea typeface="Arial"/>
                <a:cs typeface="Arial"/>
                <a:sym typeface="Arial"/>
              </a:rPr>
            </a:br>
            <a:br>
              <a:rPr lang="en-US" sz="1200">
                <a:latin typeface="Arial"/>
                <a:ea typeface="Arial"/>
                <a:cs typeface="Arial"/>
                <a:sym typeface="Arial"/>
              </a:rPr>
            </a:br>
            <a:r>
              <a:rPr lang="en-US" sz="1400" b="1" i="1" u="sng">
                <a:latin typeface="Arial"/>
                <a:ea typeface="Arial"/>
                <a:cs typeface="Arial"/>
                <a:sym typeface="Arial"/>
              </a:rPr>
              <a:t>Covered Entities</a:t>
            </a:r>
            <a:br>
              <a:rPr lang="en-US" sz="1400">
                <a:latin typeface="Arial"/>
                <a:ea typeface="Arial"/>
                <a:cs typeface="Arial"/>
                <a:sym typeface="Arial"/>
              </a:rPr>
            </a:br>
            <a:r>
              <a:rPr lang="en-US" sz="1400">
                <a:latin typeface="Arial"/>
                <a:ea typeface="Arial"/>
                <a:cs typeface="Arial"/>
                <a:sym typeface="Arial"/>
              </a:rPr>
              <a:t> &gt; </a:t>
            </a:r>
            <a:r>
              <a:rPr lang="en-US" sz="1200">
                <a:latin typeface="Arial"/>
                <a:ea typeface="Arial"/>
                <a:cs typeface="Arial"/>
                <a:sym typeface="Arial"/>
              </a:rPr>
              <a:t>Covered entities that must follow HIPAA standards and requirements include:</a:t>
            </a:r>
            <a:br>
              <a:rPr lang="en-US" sz="1200" i="1">
                <a:latin typeface="Arial"/>
                <a:ea typeface="Arial"/>
                <a:cs typeface="Arial"/>
                <a:sym typeface="Arial"/>
              </a:rPr>
            </a:br>
            <a:r>
              <a:rPr lang="en-US" sz="1200" i="1">
                <a:latin typeface="Arial"/>
                <a:ea typeface="Arial"/>
                <a:cs typeface="Arial"/>
                <a:sym typeface="Arial"/>
              </a:rPr>
              <a:t> </a:t>
            </a:r>
            <a:r>
              <a:rPr lang="en-US" sz="1200">
                <a:latin typeface="Arial"/>
                <a:ea typeface="Arial"/>
                <a:cs typeface="Arial"/>
                <a:sym typeface="Arial"/>
              </a:rPr>
              <a:t>● </a:t>
            </a:r>
            <a:r>
              <a:rPr lang="en-US" sz="1200" b="1">
                <a:latin typeface="Arial"/>
                <a:ea typeface="Arial"/>
                <a:cs typeface="Arial"/>
                <a:sym typeface="Arial"/>
              </a:rPr>
              <a:t>Covered Health Care Provider</a:t>
            </a:r>
            <a:r>
              <a:rPr lang="en-US" sz="1200">
                <a:latin typeface="Arial"/>
                <a:ea typeface="Arial"/>
                <a:cs typeface="Arial"/>
                <a:sym typeface="Arial"/>
              </a:rPr>
              <a:t>: Any provider of medical or other health care services or supplies that transmits any health information in electronic form in connection with a transaction for which HHS has adopted a standard, such as: </a:t>
            </a:r>
            <a:br>
              <a:rPr lang="en-US" sz="1200">
                <a:latin typeface="Arial"/>
                <a:ea typeface="Arial"/>
                <a:cs typeface="Arial"/>
                <a:sym typeface="Arial"/>
              </a:rPr>
            </a:br>
            <a:r>
              <a:rPr lang="en-US" sz="1200">
                <a:latin typeface="Arial"/>
                <a:ea typeface="Arial"/>
                <a:cs typeface="Arial"/>
                <a:sym typeface="Arial"/>
              </a:rPr>
              <a:t>● </a:t>
            </a:r>
            <a:r>
              <a:rPr lang="en-US" sz="1200" b="1">
                <a:latin typeface="Arial"/>
                <a:ea typeface="Arial"/>
                <a:cs typeface="Arial"/>
                <a:sym typeface="Arial"/>
              </a:rPr>
              <a:t>Health Plan</a:t>
            </a:r>
            <a:r>
              <a:rPr lang="en-US" sz="1200">
                <a:latin typeface="Arial"/>
                <a:ea typeface="Arial"/>
                <a:cs typeface="Arial"/>
                <a:sym typeface="Arial"/>
              </a:rPr>
              <a:t>: Any individual or group plan that provides or pays the cost of health care, such as: </a:t>
            </a:r>
            <a:br>
              <a:rPr lang="en-US" sz="1200">
                <a:latin typeface="Arial"/>
                <a:ea typeface="Arial"/>
                <a:cs typeface="Arial"/>
                <a:sym typeface="Arial"/>
              </a:rPr>
            </a:br>
            <a:r>
              <a:rPr lang="en-US" sz="1200">
                <a:latin typeface="Arial"/>
                <a:ea typeface="Arial"/>
                <a:cs typeface="Arial"/>
                <a:sym typeface="Arial"/>
              </a:rPr>
              <a:t>● </a:t>
            </a:r>
            <a:r>
              <a:rPr lang="en-US" sz="1200" b="1">
                <a:latin typeface="Arial"/>
                <a:ea typeface="Arial"/>
                <a:cs typeface="Arial"/>
                <a:sym typeface="Arial"/>
              </a:rPr>
              <a:t>Health Care Clearinghouse</a:t>
            </a:r>
            <a:r>
              <a:rPr lang="en-US" sz="1200">
                <a:latin typeface="Arial"/>
                <a:ea typeface="Arial"/>
                <a:cs typeface="Arial"/>
                <a:sym typeface="Arial"/>
              </a:rPr>
              <a:t>: A public or private entity that processes another entity’s health care transactions from a standard format to a non-standard format, or vice versa, such as: </a:t>
            </a:r>
            <a:br>
              <a:rPr lang="en-US" sz="1200">
                <a:latin typeface="Arial"/>
                <a:ea typeface="Arial"/>
                <a:cs typeface="Arial"/>
                <a:sym typeface="Arial"/>
              </a:rPr>
            </a:br>
            <a:r>
              <a:rPr lang="en-US" sz="1200">
                <a:latin typeface="Arial"/>
                <a:ea typeface="Arial"/>
                <a:cs typeface="Arial"/>
                <a:sym typeface="Arial"/>
              </a:rPr>
              <a:t>• </a:t>
            </a:r>
            <a:r>
              <a:rPr lang="en-US" sz="1050">
                <a:latin typeface="Arial"/>
                <a:ea typeface="Arial"/>
                <a:cs typeface="Arial"/>
                <a:sym typeface="Arial"/>
              </a:rPr>
              <a:t>Doctors </a:t>
            </a:r>
            <a:br>
              <a:rPr lang="en-US" sz="1050">
                <a:latin typeface="Arial"/>
                <a:ea typeface="Arial"/>
                <a:cs typeface="Arial"/>
                <a:sym typeface="Arial"/>
              </a:rPr>
            </a:br>
            <a:r>
              <a:rPr lang="en-US" sz="1050">
                <a:latin typeface="Arial"/>
                <a:ea typeface="Arial"/>
                <a:cs typeface="Arial"/>
                <a:sym typeface="Arial"/>
              </a:rPr>
              <a:t>• Clinics </a:t>
            </a:r>
            <a:br>
              <a:rPr lang="en-US" sz="1050">
                <a:latin typeface="Arial"/>
                <a:ea typeface="Arial"/>
                <a:cs typeface="Arial"/>
                <a:sym typeface="Arial"/>
              </a:rPr>
            </a:br>
            <a:r>
              <a:rPr lang="en-US" sz="1050">
                <a:latin typeface="Arial"/>
                <a:ea typeface="Arial"/>
                <a:cs typeface="Arial"/>
                <a:sym typeface="Arial"/>
              </a:rPr>
              <a:t>• Psychologists </a:t>
            </a:r>
            <a:br>
              <a:rPr lang="en-US" sz="1050">
                <a:latin typeface="Arial"/>
                <a:ea typeface="Arial"/>
                <a:cs typeface="Arial"/>
                <a:sym typeface="Arial"/>
              </a:rPr>
            </a:br>
            <a:r>
              <a:rPr lang="en-US" sz="1050">
                <a:latin typeface="Arial"/>
                <a:ea typeface="Arial"/>
                <a:cs typeface="Arial"/>
                <a:sym typeface="Arial"/>
              </a:rPr>
              <a:t>• Dentists </a:t>
            </a:r>
            <a:br>
              <a:rPr lang="en-US" sz="1050">
                <a:latin typeface="Arial"/>
                <a:ea typeface="Arial"/>
                <a:cs typeface="Arial"/>
                <a:sym typeface="Arial"/>
              </a:rPr>
            </a:br>
            <a:r>
              <a:rPr lang="en-US" sz="1050">
                <a:latin typeface="Arial"/>
                <a:ea typeface="Arial"/>
                <a:cs typeface="Arial"/>
                <a:sym typeface="Arial"/>
              </a:rPr>
              <a:t>• Chiropractors </a:t>
            </a:r>
            <a:br>
              <a:rPr lang="en-US" sz="1050">
                <a:latin typeface="Arial"/>
                <a:ea typeface="Arial"/>
                <a:cs typeface="Arial"/>
                <a:sym typeface="Arial"/>
              </a:rPr>
            </a:br>
            <a:r>
              <a:rPr lang="en-US" sz="1050">
                <a:latin typeface="Arial"/>
                <a:ea typeface="Arial"/>
                <a:cs typeface="Arial"/>
                <a:sym typeface="Arial"/>
              </a:rPr>
              <a:t>• Nursing Homes </a:t>
            </a:r>
            <a:br>
              <a:rPr lang="en-US" sz="1050">
                <a:latin typeface="Arial"/>
                <a:ea typeface="Arial"/>
                <a:cs typeface="Arial"/>
                <a:sym typeface="Arial"/>
              </a:rPr>
            </a:br>
            <a:r>
              <a:rPr lang="en-US" sz="1050">
                <a:latin typeface="Arial"/>
                <a:ea typeface="Arial"/>
                <a:cs typeface="Arial"/>
                <a:sym typeface="Arial"/>
              </a:rPr>
              <a:t>• Pharmacies </a:t>
            </a:r>
            <a:br>
              <a:rPr lang="en-US" sz="1050">
                <a:latin typeface="Arial"/>
                <a:ea typeface="Arial"/>
                <a:cs typeface="Arial"/>
                <a:sym typeface="Arial"/>
              </a:rPr>
            </a:br>
            <a:r>
              <a:rPr lang="en-US" sz="1050">
                <a:latin typeface="Arial"/>
                <a:ea typeface="Arial"/>
                <a:cs typeface="Arial"/>
                <a:sym typeface="Arial"/>
              </a:rPr>
              <a:t>• Health insurance companies </a:t>
            </a:r>
            <a:br>
              <a:rPr lang="en-US" sz="1050">
                <a:latin typeface="Arial"/>
                <a:ea typeface="Arial"/>
                <a:cs typeface="Arial"/>
                <a:sym typeface="Arial"/>
              </a:rPr>
            </a:br>
            <a:r>
              <a:rPr lang="en-US" sz="1050">
                <a:latin typeface="Arial"/>
                <a:ea typeface="Arial"/>
                <a:cs typeface="Arial"/>
                <a:sym typeface="Arial"/>
              </a:rPr>
              <a:t>• Health maintenance organizations </a:t>
            </a:r>
            <a:br>
              <a:rPr lang="en-US" sz="1050">
                <a:latin typeface="Arial"/>
                <a:ea typeface="Arial"/>
                <a:cs typeface="Arial"/>
                <a:sym typeface="Arial"/>
              </a:rPr>
            </a:br>
            <a:r>
              <a:rPr lang="en-US" sz="1050">
                <a:latin typeface="Arial"/>
                <a:ea typeface="Arial"/>
                <a:cs typeface="Arial"/>
                <a:sym typeface="Arial"/>
              </a:rPr>
              <a:t>• Company health plans </a:t>
            </a:r>
            <a:br>
              <a:rPr lang="en-US" sz="1050">
                <a:latin typeface="Arial"/>
                <a:ea typeface="Arial"/>
                <a:cs typeface="Arial"/>
                <a:sym typeface="Arial"/>
              </a:rPr>
            </a:br>
            <a:r>
              <a:rPr lang="en-US" sz="1050">
                <a:latin typeface="Arial"/>
                <a:ea typeface="Arial"/>
                <a:cs typeface="Arial"/>
                <a:sym typeface="Arial"/>
              </a:rPr>
              <a:t>• Government programs that pay for health care </a:t>
            </a:r>
            <a:br>
              <a:rPr lang="en-US" sz="1050">
                <a:latin typeface="Arial"/>
                <a:ea typeface="Arial"/>
                <a:cs typeface="Arial"/>
                <a:sym typeface="Arial"/>
              </a:rPr>
            </a:br>
            <a:r>
              <a:rPr lang="en-US" sz="1050">
                <a:latin typeface="Arial"/>
                <a:ea typeface="Arial"/>
                <a:cs typeface="Arial"/>
                <a:sym typeface="Arial"/>
              </a:rPr>
              <a:t>• Billing services </a:t>
            </a:r>
            <a:br>
              <a:rPr lang="en-US" sz="1050">
                <a:latin typeface="Arial"/>
                <a:ea typeface="Arial"/>
                <a:cs typeface="Arial"/>
                <a:sym typeface="Arial"/>
              </a:rPr>
            </a:br>
            <a:r>
              <a:rPr lang="en-US" sz="1050">
                <a:latin typeface="Arial"/>
                <a:ea typeface="Arial"/>
                <a:cs typeface="Arial"/>
                <a:sym typeface="Arial"/>
              </a:rPr>
              <a:t>• Community health management information systems </a:t>
            </a:r>
            <a:br>
              <a:rPr lang="en-US" sz="1050">
                <a:latin typeface="Arial"/>
                <a:ea typeface="Arial"/>
                <a:cs typeface="Arial"/>
                <a:sym typeface="Arial"/>
              </a:rPr>
            </a:br>
            <a:r>
              <a:rPr lang="en-US" sz="1050">
                <a:latin typeface="Arial"/>
                <a:ea typeface="Arial"/>
                <a:cs typeface="Arial"/>
                <a:sym typeface="Arial"/>
              </a:rPr>
              <a:t>• Repricing companies </a:t>
            </a:r>
            <a:br>
              <a:rPr lang="en-US" sz="1050">
                <a:latin typeface="Arial"/>
                <a:ea typeface="Arial"/>
                <a:cs typeface="Arial"/>
                <a:sym typeface="Arial"/>
              </a:rPr>
            </a:br>
            <a:r>
              <a:rPr lang="en-US" sz="1050">
                <a:latin typeface="Arial"/>
                <a:ea typeface="Arial"/>
                <a:cs typeface="Arial"/>
                <a:sym typeface="Arial"/>
              </a:rPr>
              <a:t>• Value-added networks</a:t>
            </a:r>
            <a:br>
              <a:rPr lang="en-US" sz="1050" b="1">
                <a:latin typeface="Arial"/>
                <a:ea typeface="Arial"/>
                <a:cs typeface="Arial"/>
                <a:sym typeface="Arial"/>
              </a:rPr>
            </a:br>
            <a:br>
              <a:rPr lang="en-US" sz="1400" b="1">
                <a:latin typeface="Arial"/>
                <a:ea typeface="Arial"/>
                <a:cs typeface="Arial"/>
                <a:sym typeface="Arial"/>
              </a:rPr>
            </a:br>
            <a:br>
              <a:rPr lang="en-US" sz="1400" b="1">
                <a:latin typeface="Arial"/>
                <a:ea typeface="Arial"/>
                <a:cs typeface="Arial"/>
                <a:sym typeface="Arial"/>
              </a:rPr>
            </a:br>
            <a:br>
              <a:rPr lang="en-US" sz="1400" b="1">
                <a:latin typeface="Arial"/>
                <a:ea typeface="Arial"/>
                <a:cs typeface="Arial"/>
                <a:sym typeface="Arial"/>
              </a:rPr>
            </a:br>
            <a:br>
              <a:rPr lang="en-US" sz="1400" b="1">
                <a:latin typeface="Arial"/>
                <a:ea typeface="Arial"/>
                <a:cs typeface="Arial"/>
                <a:sym typeface="Arial"/>
              </a:rPr>
            </a:br>
            <a:br>
              <a:rPr lang="en-US" sz="1400" b="1">
                <a:latin typeface="Arial"/>
                <a:ea typeface="Arial"/>
                <a:cs typeface="Arial"/>
                <a:sym typeface="Arial"/>
              </a:rPr>
            </a:br>
            <a:r>
              <a:rPr lang="en-US" sz="1400" b="1">
                <a:latin typeface="Arial"/>
                <a:ea typeface="Arial"/>
                <a:cs typeface="Arial"/>
                <a:sym typeface="Arial"/>
              </a:rPr>
              <a:t> </a:t>
            </a:r>
            <a:endParaRPr/>
          </a:p>
        </p:txBody>
      </p:sp>
      <p:pic>
        <p:nvPicPr>
          <p:cNvPr id="254" name="Google Shape;254;p13" descr="mountains at sunset"/>
          <p:cNvPicPr preferRelativeResize="0">
            <a:picLocks noGrp="1"/>
          </p:cNvPicPr>
          <p:nvPr>
            <p:ph type="pic" idx="2"/>
          </p:nvPr>
        </p:nvPicPr>
        <p:blipFill rotWithShape="1">
          <a:blip r:embed="rId4">
            <a:alphaModFix/>
          </a:blip>
          <a:srcRect/>
          <a:stretch/>
        </p:blipFill>
        <p:spPr>
          <a:xfrm>
            <a:off x="283464" y="301752"/>
            <a:ext cx="5221224" cy="6263640"/>
          </a:xfrm>
          <a:prstGeom prst="rect">
            <a:avLst/>
          </a:prstGeom>
          <a:noFill/>
          <a:ln>
            <a:noFill/>
          </a:ln>
        </p:spPr>
      </p:pic>
      <p:sp>
        <p:nvSpPr>
          <p:cNvPr id="255" name="Google Shape;255;p13"/>
          <p:cNvSpPr txBox="1">
            <a:spLocks noGrp="1"/>
          </p:cNvSpPr>
          <p:nvPr>
            <p:ph type="ftr" idx="11"/>
          </p:nvPr>
        </p:nvSpPr>
        <p:spPr>
          <a:xfrm rot="-5400000">
            <a:off x="9811512" y="1591056"/>
            <a:ext cx="354787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HIPAA ESSENTIALS </a:t>
            </a:r>
            <a:endParaRPr/>
          </a:p>
        </p:txBody>
      </p:sp>
      <p:sp>
        <p:nvSpPr>
          <p:cNvPr id="256" name="Google Shape;25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4"/>
          <p:cNvSpPr txBox="1">
            <a:spLocks noGrp="1"/>
          </p:cNvSpPr>
          <p:nvPr>
            <p:ph type="ctrTitle"/>
          </p:nvPr>
        </p:nvSpPr>
        <p:spPr>
          <a:xfrm>
            <a:off x="5881768" y="248692"/>
            <a:ext cx="5054397" cy="7320078"/>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0"/>
              </a:spcBef>
              <a:spcAft>
                <a:spcPts val="0"/>
              </a:spcAft>
              <a:buClr>
                <a:schemeClr val="dk1"/>
              </a:buClr>
              <a:buSzPts val="1400"/>
              <a:buFont typeface="Arial"/>
              <a:buNone/>
            </a:pPr>
            <a:r>
              <a:rPr lang="en-US" sz="1400" b="1" i="1" u="sng">
                <a:latin typeface="Arial"/>
                <a:ea typeface="Arial"/>
                <a:cs typeface="Arial"/>
                <a:sym typeface="Arial"/>
              </a:rPr>
              <a:t>Business Associates </a:t>
            </a:r>
            <a:br>
              <a:rPr lang="en-US" sz="1400" b="1" i="1" u="sng">
                <a:latin typeface="Arial"/>
                <a:ea typeface="Arial"/>
                <a:cs typeface="Arial"/>
                <a:sym typeface="Arial"/>
              </a:rPr>
            </a:br>
            <a:br>
              <a:rPr lang="en-US" sz="1400" b="1" i="1" u="sng">
                <a:latin typeface="Arial"/>
                <a:ea typeface="Arial"/>
                <a:cs typeface="Arial"/>
                <a:sym typeface="Arial"/>
              </a:rPr>
            </a:br>
            <a:r>
              <a:rPr lang="en-US" sz="1200">
                <a:latin typeface="Arial"/>
                <a:ea typeface="Arial"/>
                <a:cs typeface="Arial"/>
                <a:sym typeface="Arial"/>
              </a:rPr>
              <a:t>A business associate is a person or organization, other than a workforce member of a covered entity, that performs functions on behalf of or provides services to a covered entity that involve PHI access. Business associates also include subcontractors responsible for creating, receiving, maintaining, or transmitting PHI on behalf of another business associate. </a:t>
            </a:r>
            <a:br>
              <a:rPr lang="en-US" sz="1200">
                <a:latin typeface="Arial"/>
                <a:ea typeface="Arial"/>
                <a:cs typeface="Arial"/>
                <a:sym typeface="Arial"/>
              </a:rPr>
            </a:br>
            <a:br>
              <a:rPr lang="en-US" sz="1200">
                <a:latin typeface="Arial"/>
                <a:ea typeface="Arial"/>
                <a:cs typeface="Arial"/>
                <a:sym typeface="Arial"/>
              </a:rPr>
            </a:br>
            <a:r>
              <a:rPr lang="en-US" sz="1200">
                <a:solidFill>
                  <a:srgbClr val="FF0000"/>
                </a:solidFill>
                <a:latin typeface="Arial"/>
                <a:ea typeface="Arial"/>
                <a:cs typeface="Arial"/>
                <a:sym typeface="Arial"/>
              </a:rPr>
              <a:t>Business associates provide services to covered entities that include: </a:t>
            </a:r>
            <a:br>
              <a:rPr lang="en-US" sz="1200">
                <a:latin typeface="Arial"/>
                <a:ea typeface="Arial"/>
                <a:cs typeface="Arial"/>
                <a:sym typeface="Arial"/>
              </a:rPr>
            </a:br>
            <a:br>
              <a:rPr lang="en-US" sz="1200">
                <a:latin typeface="Arial"/>
                <a:ea typeface="Arial"/>
                <a:cs typeface="Arial"/>
                <a:sym typeface="Arial"/>
              </a:rPr>
            </a:br>
            <a:r>
              <a:rPr lang="en-US" sz="1200">
                <a:latin typeface="Arial"/>
                <a:ea typeface="Arial"/>
                <a:cs typeface="Arial"/>
                <a:sym typeface="Arial"/>
              </a:rPr>
              <a:t>● </a:t>
            </a:r>
            <a:r>
              <a:rPr lang="en-US" sz="1200" i="1">
                <a:latin typeface="Arial"/>
                <a:ea typeface="Arial"/>
                <a:cs typeface="Arial"/>
                <a:sym typeface="Arial"/>
              </a:rPr>
              <a:t>Accreditation </a:t>
            </a:r>
            <a:br>
              <a:rPr lang="en-US" sz="1200" i="1">
                <a:latin typeface="Arial"/>
                <a:ea typeface="Arial"/>
                <a:cs typeface="Arial"/>
                <a:sym typeface="Arial"/>
              </a:rPr>
            </a:br>
            <a:r>
              <a:rPr lang="en-US" sz="1200" i="1">
                <a:latin typeface="Arial"/>
                <a:ea typeface="Arial"/>
                <a:cs typeface="Arial"/>
                <a:sym typeface="Arial"/>
              </a:rPr>
              <a:t>● Billing </a:t>
            </a:r>
            <a:br>
              <a:rPr lang="en-US" sz="1200" i="1">
                <a:latin typeface="Arial"/>
                <a:ea typeface="Arial"/>
                <a:cs typeface="Arial"/>
                <a:sym typeface="Arial"/>
              </a:rPr>
            </a:br>
            <a:r>
              <a:rPr lang="en-US" sz="1200" i="1">
                <a:latin typeface="Arial"/>
                <a:ea typeface="Arial"/>
                <a:cs typeface="Arial"/>
                <a:sym typeface="Arial"/>
              </a:rPr>
              <a:t>● Claims processing </a:t>
            </a:r>
            <a:br>
              <a:rPr lang="en-US" sz="1200" i="1">
                <a:latin typeface="Arial"/>
                <a:ea typeface="Arial"/>
                <a:cs typeface="Arial"/>
                <a:sym typeface="Arial"/>
              </a:rPr>
            </a:br>
            <a:r>
              <a:rPr lang="en-US" sz="1200" i="1">
                <a:latin typeface="Arial"/>
                <a:ea typeface="Arial"/>
                <a:cs typeface="Arial"/>
                <a:sym typeface="Arial"/>
              </a:rPr>
              <a:t>● Consulting </a:t>
            </a:r>
            <a:br>
              <a:rPr lang="en-US" sz="1200" i="1">
                <a:latin typeface="Arial"/>
                <a:ea typeface="Arial"/>
                <a:cs typeface="Arial"/>
                <a:sym typeface="Arial"/>
              </a:rPr>
            </a:br>
            <a:r>
              <a:rPr lang="en-US" sz="1200" i="1">
                <a:latin typeface="Arial"/>
                <a:ea typeface="Arial"/>
                <a:cs typeface="Arial"/>
                <a:sym typeface="Arial"/>
              </a:rPr>
              <a:t>● Data analysis </a:t>
            </a:r>
            <a:br>
              <a:rPr lang="en-US" sz="1200" i="1">
                <a:latin typeface="Arial"/>
                <a:ea typeface="Arial"/>
                <a:cs typeface="Arial"/>
                <a:sym typeface="Arial"/>
              </a:rPr>
            </a:br>
            <a:r>
              <a:rPr lang="en-US" sz="1200" i="1">
                <a:latin typeface="Arial"/>
                <a:ea typeface="Arial"/>
                <a:cs typeface="Arial"/>
                <a:sym typeface="Arial"/>
              </a:rPr>
              <a:t>● Financial services </a:t>
            </a:r>
            <a:br>
              <a:rPr lang="en-US" sz="1200" i="1">
                <a:latin typeface="Arial"/>
                <a:ea typeface="Arial"/>
                <a:cs typeface="Arial"/>
                <a:sym typeface="Arial"/>
              </a:rPr>
            </a:br>
            <a:r>
              <a:rPr lang="en-US" sz="1200" i="1">
                <a:latin typeface="Arial"/>
                <a:ea typeface="Arial"/>
                <a:cs typeface="Arial"/>
                <a:sym typeface="Arial"/>
              </a:rPr>
              <a:t>● Legal services </a:t>
            </a:r>
            <a:br>
              <a:rPr lang="en-US" sz="1200" i="1">
                <a:latin typeface="Arial"/>
                <a:ea typeface="Arial"/>
                <a:cs typeface="Arial"/>
                <a:sym typeface="Arial"/>
              </a:rPr>
            </a:br>
            <a:r>
              <a:rPr lang="en-US" sz="1200" i="1">
                <a:latin typeface="Arial"/>
                <a:ea typeface="Arial"/>
                <a:cs typeface="Arial"/>
                <a:sym typeface="Arial"/>
              </a:rPr>
              <a:t>● Management administration </a:t>
            </a:r>
            <a:br>
              <a:rPr lang="en-US" sz="1200" i="1">
                <a:latin typeface="Arial"/>
                <a:ea typeface="Arial"/>
                <a:cs typeface="Arial"/>
                <a:sym typeface="Arial"/>
              </a:rPr>
            </a:br>
            <a:r>
              <a:rPr lang="en-US" sz="1200" i="1">
                <a:latin typeface="Arial"/>
                <a:ea typeface="Arial"/>
                <a:cs typeface="Arial"/>
                <a:sym typeface="Arial"/>
              </a:rPr>
              <a:t>● Utilization review </a:t>
            </a:r>
            <a:br>
              <a:rPr lang="en-US" sz="1200" i="1">
                <a:latin typeface="Arial"/>
                <a:ea typeface="Arial"/>
                <a:cs typeface="Arial"/>
                <a:sym typeface="Arial"/>
              </a:rPr>
            </a:br>
            <a:br>
              <a:rPr lang="en-US" sz="1200">
                <a:latin typeface="Arial"/>
                <a:ea typeface="Arial"/>
                <a:cs typeface="Arial"/>
                <a:sym typeface="Arial"/>
              </a:rPr>
            </a:br>
            <a:r>
              <a:rPr lang="en-US" sz="1200" u="sng">
                <a:latin typeface="Arial"/>
                <a:ea typeface="Arial"/>
                <a:cs typeface="Arial"/>
                <a:sym typeface="Arial"/>
              </a:rPr>
              <a:t>Note: </a:t>
            </a:r>
            <a:r>
              <a:rPr lang="en-US" sz="1200" b="1">
                <a:latin typeface="Arial"/>
                <a:ea typeface="Arial"/>
                <a:cs typeface="Arial"/>
                <a:sym typeface="Arial"/>
              </a:rPr>
              <a:t>A covered entity can be a business associate of another covered entity. </a:t>
            </a:r>
            <a:r>
              <a:rPr lang="en-US" sz="1200">
                <a:latin typeface="Arial"/>
                <a:ea typeface="Arial"/>
                <a:cs typeface="Arial"/>
                <a:sym typeface="Arial"/>
              </a:rPr>
              <a:t>If you work with a business associate, a written contract or other arrangement between you must: </a:t>
            </a:r>
            <a:br>
              <a:rPr lang="en-US" sz="1200">
                <a:latin typeface="Arial"/>
                <a:ea typeface="Arial"/>
                <a:cs typeface="Arial"/>
                <a:sym typeface="Arial"/>
              </a:rPr>
            </a:br>
            <a:br>
              <a:rPr lang="en-US" sz="1200">
                <a:latin typeface="Arial"/>
                <a:ea typeface="Arial"/>
                <a:cs typeface="Arial"/>
                <a:sym typeface="Arial"/>
              </a:rPr>
            </a:br>
            <a:r>
              <a:rPr lang="en-US" sz="1200">
                <a:latin typeface="Arial"/>
                <a:ea typeface="Arial"/>
                <a:cs typeface="Arial"/>
                <a:sym typeface="Arial"/>
              </a:rPr>
              <a:t>● Detail PHI uses and disclosures the business associate may make </a:t>
            </a:r>
            <a:br>
              <a:rPr lang="en-US" sz="1200">
                <a:latin typeface="Arial"/>
                <a:ea typeface="Arial"/>
                <a:cs typeface="Arial"/>
                <a:sym typeface="Arial"/>
              </a:rPr>
            </a:br>
            <a:r>
              <a:rPr lang="en-US" sz="1200">
                <a:latin typeface="Arial"/>
                <a:ea typeface="Arial"/>
                <a:cs typeface="Arial"/>
                <a:sym typeface="Arial"/>
              </a:rPr>
              <a:t>● Require the business associate protect PHI </a:t>
            </a:r>
            <a:br>
              <a:rPr lang="en-US" sz="1200">
                <a:latin typeface="Arial"/>
                <a:ea typeface="Arial"/>
                <a:cs typeface="Arial"/>
                <a:sym typeface="Arial"/>
              </a:rPr>
            </a:br>
            <a:br>
              <a:rPr lang="en-US" sz="1200">
                <a:latin typeface="Arial"/>
                <a:ea typeface="Arial"/>
                <a:cs typeface="Arial"/>
                <a:sym typeface="Arial"/>
              </a:rPr>
            </a:br>
            <a:r>
              <a:rPr lang="en-US" sz="1200">
                <a:latin typeface="Arial"/>
                <a:ea typeface="Arial"/>
                <a:cs typeface="Arial"/>
                <a:sym typeface="Arial"/>
              </a:rPr>
              <a:t>*Visit the </a:t>
            </a:r>
            <a:r>
              <a:rPr lang="en-US" sz="1200" u="sng">
                <a:solidFill>
                  <a:schemeClr val="hlink"/>
                </a:solidFill>
                <a:latin typeface="Arial"/>
                <a:ea typeface="Arial"/>
                <a:cs typeface="Arial"/>
                <a:sym typeface="Arial"/>
                <a:hlinkClick r:id="rId3"/>
              </a:rPr>
              <a:t>HHS HIPAA Covered Entities and Business Associates </a:t>
            </a:r>
            <a:r>
              <a:rPr lang="en-US" sz="1200">
                <a:latin typeface="Arial"/>
                <a:ea typeface="Arial"/>
                <a:cs typeface="Arial"/>
                <a:sym typeface="Arial"/>
              </a:rPr>
              <a:t>webpage for more information</a:t>
            </a:r>
            <a:br>
              <a:rPr lang="en-US" sz="1200" b="1">
                <a:latin typeface="Arial"/>
                <a:ea typeface="Arial"/>
                <a:cs typeface="Arial"/>
                <a:sym typeface="Arial"/>
              </a:rPr>
            </a:br>
            <a:br>
              <a:rPr lang="en-US" sz="1200" b="1">
                <a:latin typeface="Arial"/>
                <a:ea typeface="Arial"/>
                <a:cs typeface="Arial"/>
                <a:sym typeface="Arial"/>
              </a:rPr>
            </a:br>
            <a:br>
              <a:rPr lang="en-US" sz="1200" b="1">
                <a:latin typeface="Arial"/>
                <a:ea typeface="Arial"/>
                <a:cs typeface="Arial"/>
                <a:sym typeface="Arial"/>
              </a:rPr>
            </a:br>
            <a:br>
              <a:rPr lang="en-US" sz="1400" b="1">
                <a:latin typeface="Arial"/>
                <a:ea typeface="Arial"/>
                <a:cs typeface="Arial"/>
                <a:sym typeface="Arial"/>
              </a:rPr>
            </a:br>
            <a:br>
              <a:rPr lang="en-US" sz="1400" b="1">
                <a:latin typeface="Arial"/>
                <a:ea typeface="Arial"/>
                <a:cs typeface="Arial"/>
                <a:sym typeface="Arial"/>
              </a:rPr>
            </a:br>
            <a:r>
              <a:rPr lang="en-US" sz="1400" b="1">
                <a:latin typeface="Arial"/>
                <a:ea typeface="Arial"/>
                <a:cs typeface="Arial"/>
                <a:sym typeface="Arial"/>
              </a:rPr>
              <a:t> </a:t>
            </a:r>
            <a:endParaRPr/>
          </a:p>
        </p:txBody>
      </p:sp>
      <p:pic>
        <p:nvPicPr>
          <p:cNvPr id="262" name="Google Shape;262;p14" descr="mountains at sunset"/>
          <p:cNvPicPr preferRelativeResize="0">
            <a:picLocks noGrp="1"/>
          </p:cNvPicPr>
          <p:nvPr>
            <p:ph type="pic" idx="2"/>
          </p:nvPr>
        </p:nvPicPr>
        <p:blipFill rotWithShape="1">
          <a:blip r:embed="rId4">
            <a:alphaModFix/>
          </a:blip>
          <a:srcRect/>
          <a:stretch/>
        </p:blipFill>
        <p:spPr>
          <a:xfrm>
            <a:off x="283464" y="301752"/>
            <a:ext cx="5221224" cy="6263640"/>
          </a:xfrm>
          <a:prstGeom prst="rect">
            <a:avLst/>
          </a:prstGeom>
          <a:noFill/>
          <a:ln>
            <a:noFill/>
          </a:ln>
        </p:spPr>
      </p:pic>
      <p:sp>
        <p:nvSpPr>
          <p:cNvPr id="263" name="Google Shape;263;p14"/>
          <p:cNvSpPr txBox="1">
            <a:spLocks noGrp="1"/>
          </p:cNvSpPr>
          <p:nvPr>
            <p:ph type="ftr" idx="11"/>
          </p:nvPr>
        </p:nvSpPr>
        <p:spPr>
          <a:xfrm rot="-5400000">
            <a:off x="9811512" y="1591056"/>
            <a:ext cx="354787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HIPAA ESSENTIALS </a:t>
            </a:r>
            <a:endParaRPr/>
          </a:p>
        </p:txBody>
      </p:sp>
      <p:sp>
        <p:nvSpPr>
          <p:cNvPr id="264" name="Google Shape;2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5"/>
          <p:cNvSpPr txBox="1">
            <a:spLocks noGrp="1"/>
          </p:cNvSpPr>
          <p:nvPr>
            <p:ph type="ctrTitle"/>
          </p:nvPr>
        </p:nvSpPr>
        <p:spPr>
          <a:xfrm>
            <a:off x="1524000" y="1463040"/>
            <a:ext cx="9144000" cy="234086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Open Sans"/>
              <a:buNone/>
            </a:pPr>
            <a:r>
              <a:rPr lang="en-US" b="1" cap="none">
                <a:solidFill>
                  <a:schemeClr val="lt1"/>
                </a:solidFill>
                <a:latin typeface="Open Sans"/>
                <a:ea typeface="Open Sans"/>
                <a:cs typeface="Open Sans"/>
                <a:sym typeface="Open Sans"/>
              </a:rPr>
              <a:t>ENFORCEMENT</a:t>
            </a:r>
            <a:endParaRPr/>
          </a:p>
        </p:txBody>
      </p:sp>
      <p:sp>
        <p:nvSpPr>
          <p:cNvPr id="270" name="Google Shape;270;p15"/>
          <p:cNvSpPr txBox="1">
            <a:spLocks noGrp="1"/>
          </p:cNvSpPr>
          <p:nvPr>
            <p:ph type="subTitle" idx="1"/>
          </p:nvPr>
        </p:nvSpPr>
        <p:spPr>
          <a:xfrm>
            <a:off x="1527048" y="3858768"/>
            <a:ext cx="9144000" cy="132588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000"/>
              <a:buNone/>
            </a:pPr>
            <a:r>
              <a:rPr lang="en-US"/>
              <a:t>OCR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6"/>
          <p:cNvSpPr txBox="1">
            <a:spLocks noGrp="1"/>
          </p:cNvSpPr>
          <p:nvPr>
            <p:ph type="ctrTitle"/>
          </p:nvPr>
        </p:nvSpPr>
        <p:spPr>
          <a:xfrm>
            <a:off x="5754155" y="5714624"/>
            <a:ext cx="5831293" cy="1492168"/>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0"/>
              </a:spcBef>
              <a:spcAft>
                <a:spcPts val="0"/>
              </a:spcAft>
              <a:buClr>
                <a:schemeClr val="dk1"/>
              </a:buClr>
              <a:buSzPts val="1600"/>
              <a:buFont typeface="Arial"/>
              <a:buNone/>
            </a:pPr>
            <a:r>
              <a:rPr lang="en-US" sz="1600" b="1">
                <a:latin typeface="Arial"/>
                <a:ea typeface="Arial"/>
                <a:cs typeface="Arial"/>
                <a:sym typeface="Arial"/>
              </a:rPr>
              <a:t>Enforcement</a:t>
            </a:r>
            <a:r>
              <a:rPr lang="en-US" sz="1400" b="1">
                <a:latin typeface="Arial"/>
                <a:ea typeface="Arial"/>
                <a:cs typeface="Arial"/>
                <a:sym typeface="Arial"/>
              </a:rPr>
              <a:t> </a:t>
            </a:r>
            <a:br>
              <a:rPr lang="en-US" sz="1400" b="1">
                <a:latin typeface="Arial"/>
                <a:ea typeface="Arial"/>
                <a:cs typeface="Arial"/>
                <a:sym typeface="Arial"/>
              </a:rPr>
            </a:br>
            <a:br>
              <a:rPr lang="en-US" sz="1400" b="1">
                <a:latin typeface="Arial"/>
                <a:ea typeface="Arial"/>
                <a:cs typeface="Arial"/>
                <a:sym typeface="Arial"/>
              </a:rPr>
            </a:br>
            <a:r>
              <a:rPr lang="en-US" sz="1200" b="1">
                <a:latin typeface="Arial"/>
                <a:ea typeface="Arial"/>
                <a:cs typeface="Arial"/>
                <a:sym typeface="Arial"/>
              </a:rPr>
              <a:t>The HHS Office for Civil Rights (OCR) enforces the HIPAA Privacy, Security, and Breach Notification Rules.</a:t>
            </a:r>
            <a:r>
              <a:rPr lang="en-US" sz="1200">
                <a:latin typeface="Arial"/>
                <a:ea typeface="Arial"/>
                <a:cs typeface="Arial"/>
                <a:sym typeface="Arial"/>
              </a:rPr>
              <a:t> </a:t>
            </a:r>
            <a:br>
              <a:rPr lang="en-US" sz="1200">
                <a:latin typeface="Arial"/>
                <a:ea typeface="Arial"/>
                <a:cs typeface="Arial"/>
                <a:sym typeface="Arial"/>
              </a:rPr>
            </a:br>
            <a:br>
              <a:rPr lang="en-US" sz="1200">
                <a:latin typeface="Arial"/>
                <a:ea typeface="Arial"/>
                <a:cs typeface="Arial"/>
                <a:sym typeface="Arial"/>
              </a:rPr>
            </a:br>
            <a:r>
              <a:rPr lang="en-US" sz="1100">
                <a:latin typeface="Arial"/>
                <a:ea typeface="Arial"/>
                <a:cs typeface="Arial"/>
                <a:sym typeface="Arial"/>
              </a:rPr>
              <a:t>Violations may result in civil monetary penalties. In some cases, U.S. Department of Justice enforced criminal penalties may apply. Common violations include:</a:t>
            </a:r>
            <a:br>
              <a:rPr lang="en-US" sz="1100">
                <a:latin typeface="Arial"/>
                <a:ea typeface="Arial"/>
                <a:cs typeface="Arial"/>
                <a:sym typeface="Arial"/>
              </a:rPr>
            </a:br>
            <a:r>
              <a:rPr lang="en-US" sz="1100">
                <a:latin typeface="Arial"/>
                <a:ea typeface="Arial"/>
                <a:cs typeface="Arial"/>
                <a:sym typeface="Arial"/>
              </a:rPr>
              <a:t>● Unpermitted PHI use and disclosure </a:t>
            </a:r>
            <a:br>
              <a:rPr lang="en-US" sz="1100">
                <a:latin typeface="Arial"/>
                <a:ea typeface="Arial"/>
                <a:cs typeface="Arial"/>
                <a:sym typeface="Arial"/>
              </a:rPr>
            </a:br>
            <a:r>
              <a:rPr lang="en-US" sz="1100">
                <a:latin typeface="Arial"/>
                <a:ea typeface="Arial"/>
                <a:cs typeface="Arial"/>
                <a:sym typeface="Arial"/>
              </a:rPr>
              <a:t>● Use or disclosure of more than the minimum necessary PHI </a:t>
            </a:r>
            <a:br>
              <a:rPr lang="en-US" sz="1100">
                <a:latin typeface="Arial"/>
                <a:ea typeface="Arial"/>
                <a:cs typeface="Arial"/>
                <a:sym typeface="Arial"/>
              </a:rPr>
            </a:br>
            <a:r>
              <a:rPr lang="en-US" sz="1100">
                <a:latin typeface="Arial"/>
                <a:ea typeface="Arial"/>
                <a:cs typeface="Arial"/>
                <a:sym typeface="Arial"/>
              </a:rPr>
              <a:t>● Lack of PHI safeguards </a:t>
            </a:r>
            <a:br>
              <a:rPr lang="en-US" sz="1100">
                <a:latin typeface="Arial"/>
                <a:ea typeface="Arial"/>
                <a:cs typeface="Arial"/>
                <a:sym typeface="Arial"/>
              </a:rPr>
            </a:br>
            <a:r>
              <a:rPr lang="en-US" sz="1100">
                <a:latin typeface="Arial"/>
                <a:ea typeface="Arial"/>
                <a:cs typeface="Arial"/>
                <a:sym typeface="Arial"/>
              </a:rPr>
              <a:t>● Lack of administrative, technical, or physical ePHI safeguards </a:t>
            </a:r>
            <a:br>
              <a:rPr lang="en-US" sz="1100">
                <a:latin typeface="Arial"/>
                <a:ea typeface="Arial"/>
                <a:cs typeface="Arial"/>
                <a:sym typeface="Arial"/>
              </a:rPr>
            </a:br>
            <a:r>
              <a:rPr lang="en-US" sz="1100">
                <a:latin typeface="Arial"/>
                <a:ea typeface="Arial"/>
                <a:cs typeface="Arial"/>
                <a:sym typeface="Arial"/>
              </a:rPr>
              <a:t>● Lack of individuals’ access to their PHI</a:t>
            </a:r>
            <a:br>
              <a:rPr lang="en-US" sz="1100" b="1">
                <a:latin typeface="Arial"/>
                <a:ea typeface="Arial"/>
                <a:cs typeface="Arial"/>
                <a:sym typeface="Arial"/>
              </a:rPr>
            </a:br>
            <a:br>
              <a:rPr lang="en-US" sz="1100" b="1">
                <a:latin typeface="Arial"/>
                <a:ea typeface="Arial"/>
                <a:cs typeface="Arial"/>
                <a:sym typeface="Arial"/>
              </a:rPr>
            </a:br>
            <a:r>
              <a:rPr lang="en-US" sz="1200" u="sng">
                <a:latin typeface="Arial"/>
                <a:ea typeface="Arial"/>
                <a:cs typeface="Arial"/>
                <a:sym typeface="Arial"/>
              </a:rPr>
              <a:t>The following are actual case examples: </a:t>
            </a:r>
            <a:br>
              <a:rPr lang="en-US" sz="1200">
                <a:latin typeface="Arial"/>
                <a:ea typeface="Arial"/>
                <a:cs typeface="Arial"/>
                <a:sym typeface="Arial"/>
              </a:rPr>
            </a:br>
            <a:r>
              <a:rPr lang="en-US" sz="1000" i="1">
                <a:latin typeface="Arial"/>
                <a:ea typeface="Arial"/>
                <a:cs typeface="Arial"/>
                <a:sym typeface="Arial"/>
              </a:rPr>
              <a:t>● </a:t>
            </a:r>
            <a:r>
              <a:rPr lang="en-US" sz="1100" i="1">
                <a:latin typeface="Arial"/>
                <a:ea typeface="Arial"/>
                <a:cs typeface="Arial"/>
                <a:sym typeface="Arial"/>
              </a:rPr>
              <a:t>HIPAA Privacy and Security Rule: </a:t>
            </a:r>
            <a:r>
              <a:rPr lang="en-US" sz="1100">
                <a:latin typeface="Arial"/>
                <a:ea typeface="Arial"/>
                <a:cs typeface="Arial"/>
                <a:sym typeface="Arial"/>
              </a:rPr>
              <a:t>A wireless health service provider agreed to pay $2.5 million to settle potential violations of the HIPAA Privacy and Security Rules after someone stole a laptop with 1,391 individuals’ ePHI from an employee’s vehicle. The investigation revealed insufficient risk analysis and management processes at the time of the theft. Additionally, the organization’s HIPAA Security Rule policies and procedures were in draft form. The organization couldn’t produce any final policies or procedures regarding safeguards for ePHI, including for mobile devices. </a:t>
            </a:r>
            <a:br>
              <a:rPr lang="en-US" sz="1100">
                <a:latin typeface="Arial"/>
                <a:ea typeface="Arial"/>
                <a:cs typeface="Arial"/>
                <a:sym typeface="Arial"/>
              </a:rPr>
            </a:br>
            <a:r>
              <a:rPr lang="en-US" sz="1100">
                <a:latin typeface="Arial"/>
                <a:ea typeface="Arial"/>
                <a:cs typeface="Arial"/>
                <a:sym typeface="Arial"/>
              </a:rPr>
              <a:t>● </a:t>
            </a:r>
            <a:r>
              <a:rPr lang="en-US" sz="1100" i="1">
                <a:latin typeface="Arial"/>
                <a:ea typeface="Arial"/>
                <a:cs typeface="Arial"/>
                <a:sym typeface="Arial"/>
              </a:rPr>
              <a:t>HIPAA Breach Notification Rule: </a:t>
            </a:r>
            <a:r>
              <a:rPr lang="en-US" sz="1100">
                <a:latin typeface="Arial"/>
                <a:ea typeface="Arial"/>
                <a:cs typeface="Arial"/>
                <a:sym typeface="Arial"/>
              </a:rPr>
              <a:t>A specialty clinic agreed to pay $150,000 to settle potential violations of the HIPAA rules. An unencrypted thumb drive with the ePHI of about 2,200 individuals was stolen from a clinic employee’s vehicle. The investigation revealed the clinic hadn’t accurately or thoroughly analyzed the potential risks and vulnerabilities to the confidentiality of ePHI as part of its security management process. The clinic also didn’t comply with Breach Notification Rule requirements for written policies and procedures and employee training. This case was the first settlement with a covered entity for not having policies and procedures to address the HIPAA Breach Notification Rule. </a:t>
            </a:r>
            <a:br>
              <a:rPr lang="en-US" sz="1100">
                <a:latin typeface="Arial"/>
                <a:ea typeface="Arial"/>
                <a:cs typeface="Arial"/>
                <a:sym typeface="Arial"/>
              </a:rPr>
            </a:br>
            <a:r>
              <a:rPr lang="en-US" sz="1100">
                <a:latin typeface="Arial"/>
                <a:ea typeface="Arial"/>
                <a:cs typeface="Arial"/>
                <a:sym typeface="Arial"/>
              </a:rPr>
              <a:t>● </a:t>
            </a:r>
            <a:r>
              <a:rPr lang="en-US" sz="1100" i="1">
                <a:latin typeface="Arial"/>
                <a:ea typeface="Arial"/>
                <a:cs typeface="Arial"/>
                <a:sym typeface="Arial"/>
              </a:rPr>
              <a:t>Criminal prosecution: </a:t>
            </a:r>
            <a:r>
              <a:rPr lang="en-US" sz="1100">
                <a:latin typeface="Arial"/>
                <a:ea typeface="Arial"/>
                <a:cs typeface="Arial"/>
                <a:sym typeface="Arial"/>
              </a:rPr>
              <a:t>A former hospital employee pleaded guilty to criminal HIPAA charges after obtaining PHI intending to use it for personal gain. He was sentenced to 18 months in federal prison. </a:t>
            </a:r>
            <a:br>
              <a:rPr lang="en-US" sz="1100">
                <a:latin typeface="Arial"/>
                <a:ea typeface="Arial"/>
                <a:cs typeface="Arial"/>
                <a:sym typeface="Arial"/>
              </a:rPr>
            </a:br>
            <a:br>
              <a:rPr lang="en-US" sz="1100">
                <a:latin typeface="Arial"/>
                <a:ea typeface="Arial"/>
                <a:cs typeface="Arial"/>
                <a:sym typeface="Arial"/>
              </a:rPr>
            </a:br>
            <a:r>
              <a:rPr lang="en-US" sz="1100">
                <a:latin typeface="Arial"/>
                <a:ea typeface="Arial"/>
                <a:cs typeface="Arial"/>
                <a:sym typeface="Arial"/>
              </a:rPr>
              <a:t>Find more information on the </a:t>
            </a:r>
            <a:r>
              <a:rPr lang="en-US" sz="1100" u="sng">
                <a:solidFill>
                  <a:schemeClr val="hlink"/>
                </a:solidFill>
                <a:latin typeface="Arial"/>
                <a:ea typeface="Arial"/>
                <a:cs typeface="Arial"/>
                <a:sym typeface="Arial"/>
                <a:hlinkClick r:id="rId3"/>
              </a:rPr>
              <a:t>HHS HIPAA Enforcement </a:t>
            </a:r>
            <a:r>
              <a:rPr lang="en-US" sz="1100">
                <a:latin typeface="Arial"/>
                <a:ea typeface="Arial"/>
                <a:cs typeface="Arial"/>
                <a:sym typeface="Arial"/>
              </a:rPr>
              <a:t>webpage.</a:t>
            </a:r>
            <a:br>
              <a:rPr lang="en-US" sz="1100" b="1">
                <a:latin typeface="Arial"/>
                <a:ea typeface="Arial"/>
                <a:cs typeface="Arial"/>
                <a:sym typeface="Arial"/>
              </a:rPr>
            </a:br>
            <a:br>
              <a:rPr lang="en-US" sz="1100" b="1">
                <a:latin typeface="Arial"/>
                <a:ea typeface="Arial"/>
                <a:cs typeface="Arial"/>
                <a:sym typeface="Arial"/>
              </a:rPr>
            </a:br>
            <a:r>
              <a:rPr lang="en-US" sz="1400" b="1">
                <a:latin typeface="Arial"/>
                <a:ea typeface="Arial"/>
                <a:cs typeface="Arial"/>
                <a:sym typeface="Arial"/>
              </a:rPr>
              <a:t> </a:t>
            </a:r>
            <a:endParaRPr/>
          </a:p>
        </p:txBody>
      </p:sp>
      <p:pic>
        <p:nvPicPr>
          <p:cNvPr id="276" name="Google Shape;276;p16" descr="mountains at sunset"/>
          <p:cNvPicPr preferRelativeResize="0">
            <a:picLocks noGrp="1"/>
          </p:cNvPicPr>
          <p:nvPr>
            <p:ph type="pic" idx="2"/>
          </p:nvPr>
        </p:nvPicPr>
        <p:blipFill rotWithShape="1">
          <a:blip r:embed="rId4">
            <a:alphaModFix/>
          </a:blip>
          <a:srcRect/>
          <a:stretch/>
        </p:blipFill>
        <p:spPr>
          <a:xfrm>
            <a:off x="283464" y="301752"/>
            <a:ext cx="5221224" cy="6263640"/>
          </a:xfrm>
          <a:prstGeom prst="rect">
            <a:avLst/>
          </a:prstGeom>
          <a:noFill/>
          <a:ln>
            <a:noFill/>
          </a:ln>
        </p:spPr>
      </p:pic>
      <p:sp>
        <p:nvSpPr>
          <p:cNvPr id="277" name="Google Shape;277;p16"/>
          <p:cNvSpPr txBox="1">
            <a:spLocks noGrp="1"/>
          </p:cNvSpPr>
          <p:nvPr>
            <p:ph type="ftr" idx="11"/>
          </p:nvPr>
        </p:nvSpPr>
        <p:spPr>
          <a:xfrm rot="-5400000">
            <a:off x="9811512" y="1591056"/>
            <a:ext cx="354787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HIPAA ESSENTIALS </a:t>
            </a:r>
            <a:endParaRPr/>
          </a:p>
        </p:txBody>
      </p:sp>
      <p:sp>
        <p:nvSpPr>
          <p:cNvPr id="278" name="Google Shape;27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7"/>
          <p:cNvSpPr txBox="1">
            <a:spLocks noGrp="1"/>
          </p:cNvSpPr>
          <p:nvPr>
            <p:ph type="ctrTitle"/>
          </p:nvPr>
        </p:nvSpPr>
        <p:spPr>
          <a:xfrm>
            <a:off x="6423977" y="136525"/>
            <a:ext cx="4434840" cy="88696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Open Sans"/>
              <a:buNone/>
            </a:pPr>
            <a:r>
              <a:rPr lang="en-US"/>
              <a:t>Summary</a:t>
            </a:r>
            <a:endParaRPr/>
          </a:p>
        </p:txBody>
      </p:sp>
      <p:sp>
        <p:nvSpPr>
          <p:cNvPr id="284" name="Google Shape;284;p17"/>
          <p:cNvSpPr txBox="1">
            <a:spLocks noGrp="1"/>
          </p:cNvSpPr>
          <p:nvPr>
            <p:ph type="subTitle" idx="1"/>
          </p:nvPr>
        </p:nvSpPr>
        <p:spPr>
          <a:xfrm>
            <a:off x="5961782" y="1170115"/>
            <a:ext cx="5392017" cy="475488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666666"/>
              </a:buClr>
              <a:buSzPts val="1400"/>
              <a:buNone/>
            </a:pPr>
            <a:r>
              <a:rPr lang="en-US" sz="1400" b="0" i="0">
                <a:solidFill>
                  <a:srgbClr val="666666"/>
                </a:solidFill>
                <a:latin typeface="Arial"/>
                <a:ea typeface="Arial"/>
                <a:cs typeface="Arial"/>
                <a:sym typeface="Arial"/>
              </a:rPr>
              <a:t>Compliance with HIPAA is an ongoing exercise. There is no one-off compliance test or certification one can achieve that will absolve a Covered Entity from sanctions if an avoidable breach or violation of HIPAA subsequently occurs. Indeed, OCR has issued a statement advising Covered Entities and Business Associates that it does not endorse any private consultants’ or education providers’ seminars, materials or systems, nor does it certify any persons or products as “HIPAA compliant.”</a:t>
            </a:r>
            <a:endParaRPr/>
          </a:p>
          <a:p>
            <a:pPr marL="0" lvl="0" indent="0" algn="l" rtl="0">
              <a:lnSpc>
                <a:spcPct val="110000"/>
              </a:lnSpc>
              <a:spcBef>
                <a:spcPts val="1000"/>
              </a:spcBef>
              <a:spcAft>
                <a:spcPts val="0"/>
              </a:spcAft>
              <a:buClr>
                <a:srgbClr val="666666"/>
              </a:buClr>
              <a:buSzPts val="1400"/>
              <a:buNone/>
            </a:pPr>
            <a:r>
              <a:rPr lang="en-US" sz="1400" b="0" i="0">
                <a:solidFill>
                  <a:srgbClr val="666666"/>
                </a:solidFill>
                <a:latin typeface="Arial"/>
                <a:ea typeface="Arial"/>
                <a:cs typeface="Arial"/>
                <a:sym typeface="Arial"/>
              </a:rPr>
              <a:t>You must remain </a:t>
            </a:r>
            <a:r>
              <a:rPr lang="en-US" sz="1400">
                <a:solidFill>
                  <a:srgbClr val="666666"/>
                </a:solidFill>
                <a:latin typeface="Arial"/>
                <a:ea typeface="Arial"/>
                <a:cs typeface="Arial"/>
                <a:sym typeface="Arial"/>
              </a:rPr>
              <a:t>diligent, always keeping HIPAA top of mind as you execute your daily responsibilities and duties. I</a:t>
            </a:r>
            <a:r>
              <a:rPr lang="en-US" sz="1400" b="0" i="0">
                <a:solidFill>
                  <a:srgbClr val="666666"/>
                </a:solidFill>
                <a:latin typeface="Arial"/>
                <a:ea typeface="Arial"/>
                <a:cs typeface="Arial"/>
                <a:sym typeface="Arial"/>
              </a:rPr>
              <a:t>f you are unsure about any element of HIPAA, it is recommended you reach out to the leadership team and in particular your teams Compliance Officer. </a:t>
            </a:r>
            <a:endParaRPr/>
          </a:p>
          <a:p>
            <a:pPr marL="0" lvl="0" indent="0" algn="l" rtl="0">
              <a:lnSpc>
                <a:spcPct val="110000"/>
              </a:lnSpc>
              <a:spcBef>
                <a:spcPts val="1000"/>
              </a:spcBef>
              <a:spcAft>
                <a:spcPts val="0"/>
              </a:spcAft>
              <a:buClr>
                <a:srgbClr val="666666"/>
              </a:buClr>
              <a:buSzPts val="1400"/>
              <a:buNone/>
            </a:pPr>
            <a:r>
              <a:rPr lang="en-US" sz="1400" b="0" i="0">
                <a:solidFill>
                  <a:srgbClr val="666666"/>
                </a:solidFill>
                <a:latin typeface="Arial"/>
                <a:ea typeface="Arial"/>
                <a:cs typeface="Arial"/>
                <a:sym typeface="Arial"/>
              </a:rPr>
              <a:t>It has already been mentioned above that ignorance of HIPAA is not an adequate excuse for noncompliance, and there does not necessarily need to have been an unauthorized disclosure of PHI in order for a violation of HIPAA to warrant sanctions. Therefore, although the resources required to achieve HIPAA compliance may be considerable, there is no alternative if your organization collects, processes, stores or disposes of PHI or ePHI that to become compliant with HIPAA.  It is up to each of us to be mindful…..</a:t>
            </a:r>
            <a:endParaRPr/>
          </a:p>
        </p:txBody>
      </p:sp>
      <p:pic>
        <p:nvPicPr>
          <p:cNvPr id="285" name="Google Shape;285;p17" descr="mountains under near dusk sky"/>
          <p:cNvPicPr preferRelativeResize="0">
            <a:picLocks noGrp="1"/>
          </p:cNvPicPr>
          <p:nvPr>
            <p:ph type="pic" idx="2"/>
          </p:nvPr>
        </p:nvPicPr>
        <p:blipFill rotWithShape="1">
          <a:blip r:embed="rId3">
            <a:alphaModFix/>
          </a:blip>
          <a:srcRect t="63" b="63"/>
          <a:stretch/>
        </p:blipFill>
        <p:spPr>
          <a:xfrm>
            <a:off x="283464" y="3108960"/>
            <a:ext cx="5221224" cy="3447288"/>
          </a:xfrm>
          <a:prstGeom prst="rect">
            <a:avLst/>
          </a:prstGeom>
          <a:noFill/>
          <a:ln>
            <a:noFill/>
          </a:ln>
        </p:spPr>
      </p:pic>
      <p:pic>
        <p:nvPicPr>
          <p:cNvPr id="286" name="Google Shape;286;p17" descr="mountains at sunset"/>
          <p:cNvPicPr preferRelativeResize="0">
            <a:picLocks noGrp="1"/>
          </p:cNvPicPr>
          <p:nvPr>
            <p:ph type="pic" idx="3"/>
          </p:nvPr>
        </p:nvPicPr>
        <p:blipFill rotWithShape="1">
          <a:blip r:embed="rId4">
            <a:alphaModFix/>
          </a:blip>
          <a:srcRect t="177" b="176"/>
          <a:stretch/>
        </p:blipFill>
        <p:spPr>
          <a:xfrm>
            <a:off x="283464" y="301752"/>
            <a:ext cx="2459736" cy="2505456"/>
          </a:xfrm>
          <a:prstGeom prst="rect">
            <a:avLst/>
          </a:prstGeom>
          <a:noFill/>
          <a:ln>
            <a:noFill/>
          </a:ln>
        </p:spPr>
      </p:pic>
      <p:pic>
        <p:nvPicPr>
          <p:cNvPr id="287" name="Google Shape;287;p17" descr="mountains at sunset"/>
          <p:cNvPicPr preferRelativeResize="0">
            <a:picLocks noGrp="1"/>
          </p:cNvPicPr>
          <p:nvPr>
            <p:ph type="pic" idx="4"/>
          </p:nvPr>
        </p:nvPicPr>
        <p:blipFill rotWithShape="1">
          <a:blip r:embed="rId5">
            <a:alphaModFix/>
          </a:blip>
          <a:srcRect t="209" b="208"/>
          <a:stretch/>
        </p:blipFill>
        <p:spPr>
          <a:xfrm>
            <a:off x="3044952" y="301752"/>
            <a:ext cx="2459736" cy="2505456"/>
          </a:xfrm>
          <a:prstGeom prst="rect">
            <a:avLst/>
          </a:prstGeom>
          <a:noFill/>
          <a:ln>
            <a:noFill/>
          </a:ln>
        </p:spPr>
      </p:pic>
      <p:sp>
        <p:nvSpPr>
          <p:cNvPr id="288" name="Google Shape;288;p17"/>
          <p:cNvSpPr txBox="1">
            <a:spLocks noGrp="1"/>
          </p:cNvSpPr>
          <p:nvPr>
            <p:ph type="ftr" idx="11"/>
          </p:nvPr>
        </p:nvSpPr>
        <p:spPr>
          <a:xfrm rot="-5400000">
            <a:off x="9811512" y="1591056"/>
            <a:ext cx="354787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HIPAA ESSENTIALS </a:t>
            </a:r>
            <a:endParaRPr/>
          </a:p>
        </p:txBody>
      </p:sp>
      <p:sp>
        <p:nvSpPr>
          <p:cNvPr id="289" name="Google Shape;28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8"/>
          <p:cNvSpPr txBox="1">
            <a:spLocks noGrp="1"/>
          </p:cNvSpPr>
          <p:nvPr>
            <p:ph type="dt" idx="10"/>
          </p:nvPr>
        </p:nvSpPr>
        <p:spPr>
          <a:xfrm>
            <a:off x="658368" y="201168"/>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NOVEMBER 2022</a:t>
            </a:r>
            <a:endParaRPr/>
          </a:p>
        </p:txBody>
      </p:sp>
      <p:sp>
        <p:nvSpPr>
          <p:cNvPr id="295" name="Google Shape;295;p18"/>
          <p:cNvSpPr txBox="1">
            <a:spLocks noGrp="1"/>
          </p:cNvSpPr>
          <p:nvPr>
            <p:ph type="sldNum" idx="12"/>
          </p:nvPr>
        </p:nvSpPr>
        <p:spPr>
          <a:xfrm>
            <a:off x="8610600" y="20116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96" name="Google Shape;296;p18"/>
          <p:cNvSpPr txBox="1">
            <a:spLocks noGrp="1"/>
          </p:cNvSpPr>
          <p:nvPr>
            <p:ph type="ftr" idx="11"/>
          </p:nvPr>
        </p:nvSpPr>
        <p:spPr>
          <a:xfrm rot="-5400000">
            <a:off x="-548640" y="1938528"/>
            <a:ext cx="278892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HIPAA ESSENTIALS </a:t>
            </a:r>
            <a:endParaRPr/>
          </a:p>
        </p:txBody>
      </p:sp>
      <p:pic>
        <p:nvPicPr>
          <p:cNvPr id="297" name="Google Shape;297;p18" descr="mountains at sunset"/>
          <p:cNvPicPr preferRelativeResize="0">
            <a:picLocks noGrp="1"/>
          </p:cNvPicPr>
          <p:nvPr>
            <p:ph type="pic" idx="2"/>
          </p:nvPr>
        </p:nvPicPr>
        <p:blipFill rotWithShape="1">
          <a:blip r:embed="rId3">
            <a:alphaModFix/>
          </a:blip>
          <a:srcRect t="41" b="41"/>
          <a:stretch/>
        </p:blipFill>
        <p:spPr>
          <a:xfrm>
            <a:off x="1777111" y="407499"/>
            <a:ext cx="1952279" cy="1952279"/>
          </a:xfrm>
          <a:prstGeom prst="rect">
            <a:avLst/>
          </a:prstGeom>
          <a:noFill/>
          <a:ln>
            <a:noFill/>
          </a:ln>
        </p:spPr>
      </p:pic>
      <p:pic>
        <p:nvPicPr>
          <p:cNvPr id="298" name="Google Shape;298;p18" descr="mountains at sunset"/>
          <p:cNvPicPr preferRelativeResize="0">
            <a:picLocks noGrp="1"/>
          </p:cNvPicPr>
          <p:nvPr>
            <p:ph type="pic" idx="3"/>
          </p:nvPr>
        </p:nvPicPr>
        <p:blipFill rotWithShape="1">
          <a:blip r:embed="rId4">
            <a:alphaModFix/>
          </a:blip>
          <a:srcRect t="347" b="347"/>
          <a:stretch/>
        </p:blipFill>
        <p:spPr>
          <a:xfrm>
            <a:off x="3528345" y="1972581"/>
            <a:ext cx="2290065" cy="2273502"/>
          </a:xfrm>
          <a:prstGeom prst="rect">
            <a:avLst/>
          </a:prstGeom>
          <a:noFill/>
          <a:ln>
            <a:noFill/>
          </a:ln>
        </p:spPr>
      </p:pic>
      <p:sp>
        <p:nvSpPr>
          <p:cNvPr id="299" name="Google Shape;299;p18"/>
          <p:cNvSpPr txBox="1">
            <a:spLocks noGrp="1"/>
          </p:cNvSpPr>
          <p:nvPr>
            <p:ph type="body" idx="1"/>
          </p:nvPr>
        </p:nvSpPr>
        <p:spPr>
          <a:xfrm>
            <a:off x="5818410" y="5318357"/>
            <a:ext cx="6014337" cy="1118835"/>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1600"/>
              <a:buNone/>
            </a:pPr>
            <a:r>
              <a:rPr lang="en-US" sz="1600"/>
              <a:t>David Balicki</a:t>
            </a:r>
            <a:endParaRPr/>
          </a:p>
          <a:p>
            <a:pPr marL="0" lvl="0" indent="0" algn="r" rtl="0">
              <a:lnSpc>
                <a:spcPct val="90000"/>
              </a:lnSpc>
              <a:spcBef>
                <a:spcPts val="1000"/>
              </a:spcBef>
              <a:spcAft>
                <a:spcPts val="0"/>
              </a:spcAft>
              <a:buClr>
                <a:schemeClr val="lt1"/>
              </a:buClr>
              <a:buSzPts val="1600"/>
              <a:buNone/>
            </a:pPr>
            <a:r>
              <a:rPr lang="en-US" sz="1600"/>
              <a:t>Compliance Officer</a:t>
            </a:r>
            <a:endParaRPr/>
          </a:p>
          <a:p>
            <a:pPr marL="0" lvl="0" indent="0" algn="r" rtl="0">
              <a:lnSpc>
                <a:spcPct val="90000"/>
              </a:lnSpc>
              <a:spcBef>
                <a:spcPts val="1000"/>
              </a:spcBef>
              <a:spcAft>
                <a:spcPts val="0"/>
              </a:spcAft>
              <a:buClr>
                <a:srgbClr val="EFF0F1"/>
              </a:buClr>
              <a:buSzPts val="1600"/>
              <a:buNone/>
            </a:pPr>
            <a:r>
              <a:rPr lang="en-US" sz="1600" b="0" i="0" u="sng">
                <a:solidFill>
                  <a:srgbClr val="EFF0F1"/>
                </a:solidFill>
                <a:latin typeface="Arial"/>
                <a:ea typeface="Arial"/>
                <a:cs typeface="Arial"/>
                <a:sym typeface="Arial"/>
                <a:hlinkClick r:id="rId5">
                  <a:extLst>
                    <a:ext uri="{A12FA001-AC4F-418D-AE19-62706E023703}">
                      <ahyp:hlinkClr xmlns:ahyp="http://schemas.microsoft.com/office/drawing/2018/hyperlinkcolor" val="tx"/>
                    </a:ext>
                  </a:extLst>
                </a:hlinkClick>
              </a:rPr>
              <a:t>dbalicki@straightupcare.com</a:t>
            </a:r>
            <a:endParaRPr sz="1600" b="0" i="0">
              <a:solidFill>
                <a:srgbClr val="EFF0F1"/>
              </a:solidFill>
              <a:latin typeface="Arial"/>
              <a:ea typeface="Arial"/>
              <a:cs typeface="Arial"/>
              <a:sym typeface="Arial"/>
            </a:endParaRPr>
          </a:p>
          <a:p>
            <a:pPr marL="0" lvl="0" indent="0" algn="r" rtl="0">
              <a:lnSpc>
                <a:spcPct val="90000"/>
              </a:lnSpc>
              <a:spcBef>
                <a:spcPts val="1000"/>
              </a:spcBef>
              <a:spcAft>
                <a:spcPts val="0"/>
              </a:spcAft>
              <a:buClr>
                <a:schemeClr val="lt1"/>
              </a:buClr>
              <a:buSzPts val="1800"/>
              <a:buNone/>
            </a:pPr>
            <a:endParaRPr/>
          </a:p>
          <a:p>
            <a:pPr marL="0" lvl="0" indent="0" algn="r" rtl="0">
              <a:lnSpc>
                <a:spcPct val="90000"/>
              </a:lnSpc>
              <a:spcBef>
                <a:spcPts val="1000"/>
              </a:spcBef>
              <a:spcAft>
                <a:spcPts val="0"/>
              </a:spcAft>
              <a:buClr>
                <a:schemeClr val="lt1"/>
              </a:buClr>
              <a:buSzPts val="1800"/>
              <a:buNone/>
            </a:pPr>
            <a:endParaRPr/>
          </a:p>
        </p:txBody>
      </p:sp>
      <p:pic>
        <p:nvPicPr>
          <p:cNvPr id="300" name="Google Shape;300;p18" descr="mountains under near dusk sky"/>
          <p:cNvPicPr preferRelativeResize="0">
            <a:picLocks noGrp="1"/>
          </p:cNvPicPr>
          <p:nvPr>
            <p:ph type="pic" idx="5"/>
          </p:nvPr>
        </p:nvPicPr>
        <p:blipFill rotWithShape="1">
          <a:blip r:embed="rId6">
            <a:alphaModFix/>
          </a:blip>
          <a:srcRect l="16" r="15"/>
          <a:stretch/>
        </p:blipFill>
        <p:spPr>
          <a:xfrm>
            <a:off x="1092905" y="4018982"/>
            <a:ext cx="3854161" cy="2839018"/>
          </a:xfrm>
          <a:prstGeom prst="rect">
            <a:avLst/>
          </a:prstGeom>
          <a:noFill/>
          <a:ln>
            <a:noFill/>
          </a:ln>
        </p:spPr>
      </p:pic>
      <p:pic>
        <p:nvPicPr>
          <p:cNvPr id="301" name="Google Shape;301;p18" descr="mountains under the night sky just before dawn"/>
          <p:cNvPicPr preferRelativeResize="0">
            <a:picLocks noGrp="1"/>
          </p:cNvPicPr>
          <p:nvPr>
            <p:ph type="pic" idx="4"/>
          </p:nvPr>
        </p:nvPicPr>
        <p:blipFill rotWithShape="1">
          <a:blip r:embed="rId7">
            <a:alphaModFix/>
          </a:blip>
          <a:srcRect t="108" b="107"/>
          <a:stretch/>
        </p:blipFill>
        <p:spPr>
          <a:xfrm>
            <a:off x="5579539" y="4386312"/>
            <a:ext cx="3119293" cy="2462810"/>
          </a:xfrm>
          <a:prstGeom prst="rect">
            <a:avLst/>
          </a:prstGeom>
          <a:noFill/>
          <a:ln>
            <a:noFill/>
          </a:ln>
        </p:spPr>
      </p:pic>
      <p:pic>
        <p:nvPicPr>
          <p:cNvPr id="302" name="Google Shape;302;p18" descr="A person with her hands on her face"/>
          <p:cNvPicPr preferRelativeResize="0"/>
          <p:nvPr/>
        </p:nvPicPr>
        <p:blipFill rotWithShape="1">
          <a:blip r:embed="rId8">
            <a:alphaModFix/>
          </a:blip>
          <a:srcRect/>
          <a:stretch/>
        </p:blipFill>
        <p:spPr>
          <a:xfrm>
            <a:off x="7793299" y="1170229"/>
            <a:ext cx="2437034" cy="2339457"/>
          </a:xfrm>
          <a:prstGeom prst="rect">
            <a:avLst/>
          </a:prstGeom>
          <a:noFill/>
          <a:ln>
            <a:noFill/>
          </a:ln>
        </p:spPr>
      </p:pic>
      <p:sp>
        <p:nvSpPr>
          <p:cNvPr id="303" name="Google Shape;303;p18"/>
          <p:cNvSpPr txBox="1"/>
          <p:nvPr/>
        </p:nvSpPr>
        <p:spPr>
          <a:xfrm rot="-5400000">
            <a:off x="6432893" y="1999861"/>
            <a:ext cx="22735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Overlock"/>
                <a:ea typeface="Overlock"/>
                <a:cs typeface="Overlock"/>
                <a:sym typeface="Overlock"/>
              </a:rPr>
              <a:t>See no PHI</a:t>
            </a:r>
            <a:endParaRPr/>
          </a:p>
        </p:txBody>
      </p:sp>
      <p:sp>
        <p:nvSpPr>
          <p:cNvPr id="304" name="Google Shape;304;p18"/>
          <p:cNvSpPr txBox="1"/>
          <p:nvPr/>
        </p:nvSpPr>
        <p:spPr>
          <a:xfrm>
            <a:off x="7677883" y="636789"/>
            <a:ext cx="266786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Overlock"/>
                <a:ea typeface="Overlock"/>
                <a:cs typeface="Overlock"/>
                <a:sym typeface="Overlock"/>
              </a:rPr>
              <a:t>Speak no PHI</a:t>
            </a:r>
            <a:endParaRPr/>
          </a:p>
        </p:txBody>
      </p:sp>
      <p:sp>
        <p:nvSpPr>
          <p:cNvPr id="305" name="Google Shape;305;p18"/>
          <p:cNvSpPr txBox="1"/>
          <p:nvPr/>
        </p:nvSpPr>
        <p:spPr>
          <a:xfrm rot="5400000">
            <a:off x="9199394" y="2047570"/>
            <a:ext cx="252353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Overlock"/>
                <a:ea typeface="Overlock"/>
                <a:cs typeface="Overlock"/>
                <a:sym typeface="Overlock"/>
              </a:rPr>
              <a:t>Hear no PHI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
          <p:cNvSpPr txBox="1">
            <a:spLocks noGrp="1"/>
          </p:cNvSpPr>
          <p:nvPr>
            <p:ph type="title"/>
          </p:nvPr>
        </p:nvSpPr>
        <p:spPr>
          <a:xfrm>
            <a:off x="5202936" y="585216"/>
            <a:ext cx="5833872" cy="2276856"/>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6000"/>
              <a:buFont typeface="Open Sans"/>
              <a:buNone/>
            </a:pPr>
            <a:r>
              <a:rPr lang="en-US" b="1" cap="none">
                <a:solidFill>
                  <a:schemeClr val="lt1"/>
                </a:solidFill>
                <a:latin typeface="Open Sans"/>
                <a:ea typeface="Open Sans"/>
                <a:cs typeface="Open Sans"/>
                <a:sym typeface="Open Sans"/>
              </a:rPr>
              <a:t>TOPICS</a:t>
            </a:r>
            <a:endParaRPr/>
          </a:p>
        </p:txBody>
      </p:sp>
      <p:sp>
        <p:nvSpPr>
          <p:cNvPr id="170" name="Google Shape;170;p2"/>
          <p:cNvSpPr txBox="1">
            <a:spLocks noGrp="1"/>
          </p:cNvSpPr>
          <p:nvPr>
            <p:ph type="body" idx="1"/>
          </p:nvPr>
        </p:nvSpPr>
        <p:spPr>
          <a:xfrm>
            <a:off x="5202936" y="3127248"/>
            <a:ext cx="5833872" cy="3118104"/>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ts val="1800"/>
              <a:buNone/>
            </a:pPr>
            <a:r>
              <a:rPr lang="en-US" sz="1800">
                <a:solidFill>
                  <a:schemeClr val="lt1"/>
                </a:solidFill>
              </a:rPr>
              <a:t>HIPAA Privacy Rule</a:t>
            </a:r>
            <a:endParaRPr/>
          </a:p>
          <a:p>
            <a:pPr marL="0" lvl="0" indent="0" algn="r" rtl="0">
              <a:lnSpc>
                <a:spcPct val="90000"/>
              </a:lnSpc>
              <a:spcBef>
                <a:spcPts val="1000"/>
              </a:spcBef>
              <a:spcAft>
                <a:spcPts val="0"/>
              </a:spcAft>
              <a:buClr>
                <a:schemeClr val="lt1"/>
              </a:buClr>
              <a:buSzPts val="1800"/>
              <a:buNone/>
            </a:pPr>
            <a:r>
              <a:rPr lang="en-US" sz="1800">
                <a:solidFill>
                  <a:schemeClr val="lt1"/>
                </a:solidFill>
              </a:rPr>
              <a:t>HIPAA Security Rule</a:t>
            </a:r>
            <a:endParaRPr/>
          </a:p>
          <a:p>
            <a:pPr marL="0" lvl="0" indent="0" algn="r" rtl="0">
              <a:lnSpc>
                <a:spcPct val="90000"/>
              </a:lnSpc>
              <a:spcBef>
                <a:spcPts val="1000"/>
              </a:spcBef>
              <a:spcAft>
                <a:spcPts val="0"/>
              </a:spcAft>
              <a:buClr>
                <a:schemeClr val="lt1"/>
              </a:buClr>
              <a:buSzPts val="1800"/>
              <a:buNone/>
            </a:pPr>
            <a:r>
              <a:rPr lang="en-US" sz="1800">
                <a:solidFill>
                  <a:schemeClr val="lt1"/>
                </a:solidFill>
              </a:rPr>
              <a:t>HIPAA Breach Notification Rule</a:t>
            </a:r>
            <a:endParaRPr/>
          </a:p>
          <a:p>
            <a:pPr marL="0" lvl="0" indent="0" algn="r" rtl="0">
              <a:lnSpc>
                <a:spcPct val="90000"/>
              </a:lnSpc>
              <a:spcBef>
                <a:spcPts val="1000"/>
              </a:spcBef>
              <a:spcAft>
                <a:spcPts val="0"/>
              </a:spcAft>
              <a:buClr>
                <a:schemeClr val="lt1"/>
              </a:buClr>
              <a:buSzPts val="1800"/>
              <a:buNone/>
            </a:pPr>
            <a:r>
              <a:rPr lang="en-US" sz="1800">
                <a:solidFill>
                  <a:schemeClr val="lt1"/>
                </a:solidFill>
              </a:rPr>
              <a:t>Who Must Comply with HIPAA</a:t>
            </a:r>
            <a:endParaRPr/>
          </a:p>
          <a:p>
            <a:pPr marL="0" lvl="0" indent="0" algn="r" rtl="0">
              <a:lnSpc>
                <a:spcPct val="90000"/>
              </a:lnSpc>
              <a:spcBef>
                <a:spcPts val="1000"/>
              </a:spcBef>
              <a:spcAft>
                <a:spcPts val="0"/>
              </a:spcAft>
              <a:buClr>
                <a:schemeClr val="lt1"/>
              </a:buClr>
              <a:buSzPts val="1800"/>
              <a:buNone/>
            </a:pPr>
            <a:r>
              <a:rPr lang="en-US"/>
              <a:t>Assessment</a:t>
            </a:r>
            <a:r>
              <a:rPr lang="en-US" sz="1800">
                <a:solidFill>
                  <a:schemeClr val="lt1"/>
                </a:solidFill>
              </a:rPr>
              <a:t> </a:t>
            </a:r>
            <a:endParaRPr/>
          </a:p>
        </p:txBody>
      </p:sp>
      <p:pic>
        <p:nvPicPr>
          <p:cNvPr id="171" name="Google Shape;171;p2" descr="mountains at sunset"/>
          <p:cNvPicPr preferRelativeResize="0">
            <a:picLocks noGrp="1"/>
          </p:cNvPicPr>
          <p:nvPr>
            <p:ph type="pic" idx="2"/>
          </p:nvPr>
        </p:nvPicPr>
        <p:blipFill rotWithShape="1">
          <a:blip r:embed="rId3">
            <a:alphaModFix/>
          </a:blip>
          <a:srcRect/>
          <a:stretch/>
        </p:blipFill>
        <p:spPr>
          <a:xfrm>
            <a:off x="1366432" y="2530058"/>
            <a:ext cx="3707972" cy="3707971"/>
          </a:xfrm>
          <a:prstGeom prst="rect">
            <a:avLst/>
          </a:prstGeom>
          <a:noFill/>
          <a:ln>
            <a:noFill/>
          </a:ln>
        </p:spPr>
      </p:pic>
      <p:sp>
        <p:nvSpPr>
          <p:cNvPr id="172" name="Google Shape;172;p2"/>
          <p:cNvSpPr txBox="1">
            <a:spLocks noGrp="1"/>
          </p:cNvSpPr>
          <p:nvPr>
            <p:ph type="dt" idx="10"/>
          </p:nvPr>
        </p:nvSpPr>
        <p:spPr>
          <a:xfrm>
            <a:off x="658368" y="201168"/>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NOVEMBER 2022</a:t>
            </a:r>
            <a:endParaRPr/>
          </a:p>
        </p:txBody>
      </p:sp>
      <p:sp>
        <p:nvSpPr>
          <p:cNvPr id="173" name="Google Shape;173;p2"/>
          <p:cNvSpPr txBox="1">
            <a:spLocks noGrp="1"/>
          </p:cNvSpPr>
          <p:nvPr>
            <p:ph type="ftr" idx="11"/>
          </p:nvPr>
        </p:nvSpPr>
        <p:spPr>
          <a:xfrm rot="-5400000">
            <a:off x="-548640" y="1938528"/>
            <a:ext cx="278892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HIPAA ESSENTIALS</a:t>
            </a:r>
            <a:endParaRPr/>
          </a:p>
        </p:txBody>
      </p:sp>
      <p:sp>
        <p:nvSpPr>
          <p:cNvPr id="174" name="Google Shape;174;p2"/>
          <p:cNvSpPr txBox="1">
            <a:spLocks noGrp="1"/>
          </p:cNvSpPr>
          <p:nvPr>
            <p:ph type="sldNum" idx="12"/>
          </p:nvPr>
        </p:nvSpPr>
        <p:spPr>
          <a:xfrm>
            <a:off x="8610600" y="201168"/>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
          <p:cNvSpPr txBox="1">
            <a:spLocks noGrp="1"/>
          </p:cNvSpPr>
          <p:nvPr>
            <p:ph type="title"/>
          </p:nvPr>
        </p:nvSpPr>
        <p:spPr>
          <a:xfrm>
            <a:off x="744287" y="804354"/>
            <a:ext cx="6190488" cy="117957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Open Sans"/>
              <a:buNone/>
            </a:pPr>
            <a:r>
              <a:rPr lang="en-US" sz="5400"/>
              <a:t>What is HIPAA?</a:t>
            </a:r>
            <a:endParaRPr/>
          </a:p>
        </p:txBody>
      </p:sp>
      <p:sp>
        <p:nvSpPr>
          <p:cNvPr id="180" name="Google Shape;180;p3"/>
          <p:cNvSpPr txBox="1">
            <a:spLocks noGrp="1"/>
          </p:cNvSpPr>
          <p:nvPr>
            <p:ph type="body" idx="1"/>
          </p:nvPr>
        </p:nvSpPr>
        <p:spPr>
          <a:xfrm>
            <a:off x="838200" y="2018525"/>
            <a:ext cx="6190488" cy="4520387"/>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1"/>
              </a:buClr>
              <a:buSzPts val="1200"/>
              <a:buNone/>
            </a:pPr>
            <a:r>
              <a:rPr lang="en-US" sz="1200" dirty="0"/>
              <a:t>HIPAA is “The Health Insurance Portability and Accountability”. HIPAA is comprised of the Privacy, Security, and Breach Notification Rules, which protect the privacy and security of health information and gives individuals rights to their health information. HIPAA establishes standards to protect PHI held by these entities and their business associates: </a:t>
            </a:r>
            <a:endParaRPr dirty="0"/>
          </a:p>
          <a:p>
            <a:pPr marL="0" lvl="0" indent="0" algn="l" rtl="0">
              <a:lnSpc>
                <a:spcPct val="110000"/>
              </a:lnSpc>
              <a:spcBef>
                <a:spcPts val="1000"/>
              </a:spcBef>
              <a:spcAft>
                <a:spcPts val="0"/>
              </a:spcAft>
              <a:buClr>
                <a:schemeClr val="dk1"/>
              </a:buClr>
              <a:buSzPts val="1200"/>
              <a:buNone/>
            </a:pPr>
            <a:r>
              <a:rPr lang="en-US" sz="1200" dirty="0"/>
              <a:t>● Health plans </a:t>
            </a:r>
            <a:endParaRPr dirty="0"/>
          </a:p>
          <a:p>
            <a:pPr marL="0" lvl="0" indent="0" algn="l" rtl="0">
              <a:lnSpc>
                <a:spcPct val="110000"/>
              </a:lnSpc>
              <a:spcBef>
                <a:spcPts val="1000"/>
              </a:spcBef>
              <a:spcAft>
                <a:spcPts val="0"/>
              </a:spcAft>
              <a:buClr>
                <a:schemeClr val="dk1"/>
              </a:buClr>
              <a:buSzPts val="1200"/>
              <a:buNone/>
            </a:pPr>
            <a:r>
              <a:rPr lang="en-US" sz="1200" dirty="0"/>
              <a:t>● Health care clearinghouses </a:t>
            </a:r>
            <a:endParaRPr dirty="0"/>
          </a:p>
          <a:p>
            <a:pPr marL="0" lvl="0" indent="0" algn="l" rtl="0">
              <a:lnSpc>
                <a:spcPct val="110000"/>
              </a:lnSpc>
              <a:spcBef>
                <a:spcPts val="1000"/>
              </a:spcBef>
              <a:spcAft>
                <a:spcPts val="0"/>
              </a:spcAft>
              <a:buClr>
                <a:schemeClr val="dk1"/>
              </a:buClr>
              <a:buSzPts val="1200"/>
              <a:buNone/>
            </a:pPr>
            <a:r>
              <a:rPr lang="en-US" sz="1200" dirty="0"/>
              <a:t>● Health care providers that conduct certain health care transactions electronically.</a:t>
            </a:r>
            <a:endParaRPr dirty="0"/>
          </a:p>
          <a:p>
            <a:pPr marL="0" lvl="0" indent="0" algn="l" rtl="0">
              <a:lnSpc>
                <a:spcPct val="110000"/>
              </a:lnSpc>
              <a:spcBef>
                <a:spcPts val="1000"/>
              </a:spcBef>
              <a:spcAft>
                <a:spcPts val="0"/>
              </a:spcAft>
              <a:buClr>
                <a:schemeClr val="dk1"/>
              </a:buClr>
              <a:buSzPts val="1200"/>
              <a:buNone/>
            </a:pPr>
            <a:r>
              <a:rPr lang="en-US" sz="1200" dirty="0"/>
              <a:t>● The Privacy Rule, which sets national standards for the use and disclosure of protected health information (PHI) </a:t>
            </a:r>
            <a:endParaRPr dirty="0"/>
          </a:p>
          <a:p>
            <a:pPr marL="0" lvl="0" indent="0" algn="l" rtl="0">
              <a:lnSpc>
                <a:spcPct val="110000"/>
              </a:lnSpc>
              <a:spcBef>
                <a:spcPts val="1000"/>
              </a:spcBef>
              <a:spcAft>
                <a:spcPts val="0"/>
              </a:spcAft>
              <a:buClr>
                <a:schemeClr val="dk1"/>
              </a:buClr>
              <a:buSzPts val="1200"/>
              <a:buNone/>
            </a:pPr>
            <a:r>
              <a:rPr lang="en-US" sz="1200" dirty="0"/>
              <a:t>● The Security Rule, which specifies safeguards that covered entities and their business associates must use to protect the confidentiality, integrity, and availability of electronic protected health information (ePHI) </a:t>
            </a:r>
            <a:endParaRPr dirty="0"/>
          </a:p>
          <a:p>
            <a:pPr marL="0" lvl="0" indent="0" algn="l" rtl="0">
              <a:lnSpc>
                <a:spcPct val="110000"/>
              </a:lnSpc>
              <a:spcBef>
                <a:spcPts val="1000"/>
              </a:spcBef>
              <a:spcAft>
                <a:spcPts val="0"/>
              </a:spcAft>
              <a:buClr>
                <a:schemeClr val="dk1"/>
              </a:buClr>
              <a:buSzPts val="1200"/>
              <a:buNone/>
            </a:pPr>
            <a:r>
              <a:rPr lang="en-US" sz="1200" dirty="0"/>
              <a:t>● The Breach Notification Rule, which requires covered entities to notify affected individuals, HHS, and, in some cases, the media of a breach of unsecured PHI</a:t>
            </a:r>
            <a:endParaRPr dirty="0"/>
          </a:p>
        </p:txBody>
      </p:sp>
      <p:pic>
        <p:nvPicPr>
          <p:cNvPr id="181" name="Google Shape;181;p3" descr="mountains under the night sky just before dawn"/>
          <p:cNvPicPr preferRelativeResize="0">
            <a:picLocks noGrp="1"/>
          </p:cNvPicPr>
          <p:nvPr>
            <p:ph type="pic" idx="2"/>
          </p:nvPr>
        </p:nvPicPr>
        <p:blipFill rotWithShape="1">
          <a:blip r:embed="rId3">
            <a:alphaModFix/>
          </a:blip>
          <a:srcRect l="71" r="71"/>
          <a:stretch/>
        </p:blipFill>
        <p:spPr>
          <a:xfrm>
            <a:off x="7451965" y="1665520"/>
            <a:ext cx="4266960" cy="4266968"/>
          </a:xfrm>
          <a:prstGeom prst="rect">
            <a:avLst/>
          </a:prstGeom>
          <a:noFill/>
          <a:ln>
            <a:noFill/>
          </a:ln>
        </p:spPr>
      </p:pic>
      <p:sp>
        <p:nvSpPr>
          <p:cNvPr id="182" name="Google Shape;18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NOVEMBER 2022</a:t>
            </a:r>
            <a:endParaRPr/>
          </a:p>
        </p:txBody>
      </p:sp>
      <p:sp>
        <p:nvSpPr>
          <p:cNvPr id="183" name="Google Shape;183;p3"/>
          <p:cNvSpPr txBox="1">
            <a:spLocks noGrp="1"/>
          </p:cNvSpPr>
          <p:nvPr>
            <p:ph type="ftr" idx="11"/>
          </p:nvPr>
        </p:nvSpPr>
        <p:spPr>
          <a:xfrm>
            <a:off x="7964424" y="621792"/>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HIPAA ESSENTIALS </a:t>
            </a:r>
            <a:endParaRPr/>
          </a:p>
        </p:txBody>
      </p:sp>
      <p:sp>
        <p:nvSpPr>
          <p:cNvPr id="184" name="Google Shape;18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
          <p:cNvSpPr txBox="1">
            <a:spLocks noGrp="1"/>
          </p:cNvSpPr>
          <p:nvPr>
            <p:ph type="ctrTitle"/>
          </p:nvPr>
        </p:nvSpPr>
        <p:spPr>
          <a:xfrm>
            <a:off x="1524000" y="1463040"/>
            <a:ext cx="9144000" cy="234086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Open Sans"/>
              <a:buNone/>
            </a:pPr>
            <a:r>
              <a:rPr lang="en-US" b="1" cap="none">
                <a:solidFill>
                  <a:schemeClr val="lt1"/>
                </a:solidFill>
                <a:latin typeface="Open Sans"/>
                <a:ea typeface="Open Sans"/>
                <a:cs typeface="Open Sans"/>
                <a:sym typeface="Open Sans"/>
              </a:rPr>
              <a:t>PRIVACY RULE</a:t>
            </a:r>
            <a:endParaRPr/>
          </a:p>
        </p:txBody>
      </p:sp>
      <p:sp>
        <p:nvSpPr>
          <p:cNvPr id="190" name="Google Shape;190;p4"/>
          <p:cNvSpPr txBox="1">
            <a:spLocks noGrp="1"/>
          </p:cNvSpPr>
          <p:nvPr>
            <p:ph type="subTitle" idx="1"/>
          </p:nvPr>
        </p:nvSpPr>
        <p:spPr>
          <a:xfrm>
            <a:off x="1527048" y="3858768"/>
            <a:ext cx="9144000" cy="132588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000"/>
              <a:buNone/>
            </a:pPr>
            <a:r>
              <a:rPr lang="en-US" sz="2000">
                <a:solidFill>
                  <a:schemeClr val="lt1"/>
                </a:solidFill>
              </a:rPr>
              <a:t>PHI (Protected Health Information)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txBox="1">
            <a:spLocks noGrp="1"/>
          </p:cNvSpPr>
          <p:nvPr>
            <p:ph type="ctrTitle"/>
          </p:nvPr>
        </p:nvSpPr>
        <p:spPr>
          <a:xfrm>
            <a:off x="5880340" y="3547554"/>
            <a:ext cx="5221224" cy="3017837"/>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0"/>
              </a:spcBef>
              <a:spcAft>
                <a:spcPts val="0"/>
              </a:spcAft>
              <a:buClr>
                <a:schemeClr val="dk1"/>
              </a:buClr>
              <a:buSzPts val="1200"/>
              <a:buFont typeface="Arial"/>
              <a:buNone/>
            </a:pPr>
            <a:r>
              <a:rPr lang="en-US" sz="1200">
                <a:latin typeface="Arial"/>
                <a:ea typeface="Arial"/>
                <a:cs typeface="Arial"/>
                <a:sym typeface="Arial"/>
              </a:rPr>
              <a:t>The </a:t>
            </a:r>
            <a:r>
              <a:rPr lang="en-US" sz="1200" b="1">
                <a:latin typeface="Arial"/>
                <a:ea typeface="Arial"/>
                <a:cs typeface="Arial"/>
                <a:sym typeface="Arial"/>
              </a:rPr>
              <a:t>Privacy Rule </a:t>
            </a:r>
            <a:r>
              <a:rPr lang="en-US" sz="1200">
                <a:latin typeface="Arial"/>
                <a:ea typeface="Arial"/>
                <a:cs typeface="Arial"/>
                <a:sym typeface="Arial"/>
              </a:rPr>
              <a:t>protects your patients’ PHI while letting you exchange information to coordinate your patient’s care. </a:t>
            </a:r>
            <a:r>
              <a:rPr lang="en-US" sz="1200">
                <a:solidFill>
                  <a:srgbClr val="FF0000"/>
                </a:solidFill>
                <a:latin typeface="Arial"/>
                <a:ea typeface="Arial"/>
                <a:cs typeface="Arial"/>
                <a:sym typeface="Arial"/>
              </a:rPr>
              <a:t>The Privacy Rule also gives patients the right to examine and get a copy of their medical records, including an electronic copy of their electronic medical records, and to request corrections. </a:t>
            </a:r>
            <a:r>
              <a:rPr lang="en-US" sz="1200">
                <a:latin typeface="Arial"/>
                <a:ea typeface="Arial"/>
                <a:cs typeface="Arial"/>
                <a:sym typeface="Arial"/>
              </a:rPr>
              <a:t>Under the Privacy Rule, patients can restrict their health plan’s access to information about treatments they paid for in cash, and most health plans can’t use or disclose genetic information for underwriting purposes. The Privacy Rule allows you to report child abuse or neglect to the authorities.</a:t>
            </a:r>
            <a:br>
              <a:rPr lang="en-US" sz="1200">
                <a:latin typeface="Arial"/>
                <a:ea typeface="Arial"/>
                <a:cs typeface="Arial"/>
                <a:sym typeface="Arial"/>
              </a:rPr>
            </a:br>
            <a:br>
              <a:rPr lang="en-US" sz="1200">
                <a:latin typeface="Arial"/>
                <a:ea typeface="Arial"/>
                <a:cs typeface="Arial"/>
                <a:sym typeface="Arial"/>
              </a:rPr>
            </a:br>
            <a:r>
              <a:rPr lang="en-US" sz="1200" b="1">
                <a:latin typeface="Arial"/>
                <a:ea typeface="Arial"/>
                <a:cs typeface="Arial"/>
                <a:sym typeface="Arial"/>
              </a:rPr>
              <a:t>PHI (Protected Health Information) </a:t>
            </a:r>
            <a:r>
              <a:rPr lang="en-US" sz="1200">
                <a:latin typeface="Arial"/>
                <a:ea typeface="Arial"/>
                <a:cs typeface="Arial"/>
                <a:sym typeface="Arial"/>
              </a:rPr>
              <a:t>The Privacy Rule protects PHI held or transmitted by a covered entity or its business associate, in any form, whether electronic, paper, or verbal. </a:t>
            </a:r>
            <a:br>
              <a:rPr lang="en-US" sz="1200">
                <a:latin typeface="Arial"/>
                <a:ea typeface="Arial"/>
                <a:cs typeface="Arial"/>
                <a:sym typeface="Arial"/>
              </a:rPr>
            </a:br>
            <a:br>
              <a:rPr lang="en-US" sz="1200">
                <a:latin typeface="Arial"/>
                <a:ea typeface="Arial"/>
                <a:cs typeface="Arial"/>
                <a:sym typeface="Arial"/>
              </a:rPr>
            </a:br>
            <a:r>
              <a:rPr lang="en-US" sz="1200" u="sng">
                <a:solidFill>
                  <a:srgbClr val="FF0000"/>
                </a:solidFill>
                <a:latin typeface="Arial"/>
                <a:ea typeface="Arial"/>
                <a:cs typeface="Arial"/>
                <a:sym typeface="Arial"/>
              </a:rPr>
              <a:t>PHI includes information about: </a:t>
            </a:r>
            <a:br>
              <a:rPr lang="en-US" sz="1200">
                <a:latin typeface="Arial"/>
                <a:ea typeface="Arial"/>
                <a:cs typeface="Arial"/>
                <a:sym typeface="Arial"/>
              </a:rPr>
            </a:br>
            <a:r>
              <a:rPr lang="en-US" sz="1200">
                <a:latin typeface="Arial"/>
                <a:ea typeface="Arial"/>
                <a:cs typeface="Arial"/>
                <a:sym typeface="Arial"/>
              </a:rPr>
              <a:t>● Common identifiers, such as name, address, birth date, and Social Security number </a:t>
            </a:r>
            <a:br>
              <a:rPr lang="en-US" sz="1200">
                <a:latin typeface="Arial"/>
                <a:ea typeface="Arial"/>
                <a:cs typeface="Arial"/>
                <a:sym typeface="Arial"/>
              </a:rPr>
            </a:br>
            <a:r>
              <a:rPr lang="en-US" sz="1200">
                <a:latin typeface="Arial"/>
                <a:ea typeface="Arial"/>
                <a:cs typeface="Arial"/>
                <a:sym typeface="Arial"/>
              </a:rPr>
              <a:t>● The individual’s past, present, or future physical or mental health or condition </a:t>
            </a:r>
            <a:br>
              <a:rPr lang="en-US" sz="1200">
                <a:latin typeface="Arial"/>
                <a:ea typeface="Arial"/>
                <a:cs typeface="Arial"/>
                <a:sym typeface="Arial"/>
              </a:rPr>
            </a:br>
            <a:r>
              <a:rPr lang="en-US" sz="1200">
                <a:latin typeface="Arial"/>
                <a:ea typeface="Arial"/>
                <a:cs typeface="Arial"/>
                <a:sym typeface="Arial"/>
              </a:rPr>
              <a:t>● The provision of health care to the individual </a:t>
            </a:r>
            <a:br>
              <a:rPr lang="en-US" sz="1200">
                <a:latin typeface="Arial"/>
                <a:ea typeface="Arial"/>
                <a:cs typeface="Arial"/>
                <a:sym typeface="Arial"/>
              </a:rPr>
            </a:br>
            <a:r>
              <a:rPr lang="en-US" sz="1200">
                <a:latin typeface="Arial"/>
                <a:ea typeface="Arial"/>
                <a:cs typeface="Arial"/>
                <a:sym typeface="Arial"/>
              </a:rPr>
              <a:t>● The past, present, or future payment for the provision of health care to the individual</a:t>
            </a:r>
            <a:br>
              <a:rPr lang="en-US" sz="1200">
                <a:latin typeface="Arial"/>
                <a:ea typeface="Arial"/>
                <a:cs typeface="Arial"/>
                <a:sym typeface="Arial"/>
              </a:rPr>
            </a:br>
            <a:br>
              <a:rPr lang="en-US" sz="1200">
                <a:latin typeface="Arial"/>
                <a:ea typeface="Arial"/>
                <a:cs typeface="Arial"/>
                <a:sym typeface="Arial"/>
              </a:rPr>
            </a:br>
            <a:r>
              <a:rPr lang="en-US" sz="1200" b="1">
                <a:latin typeface="Arial"/>
                <a:ea typeface="Arial"/>
                <a:cs typeface="Arial"/>
                <a:sym typeface="Arial"/>
              </a:rPr>
              <a:t>Keeping PHI Private &amp; Confidential The Privacy Rule requires </a:t>
            </a:r>
            <a:r>
              <a:rPr lang="en-US" sz="1200">
                <a:latin typeface="Arial"/>
                <a:ea typeface="Arial"/>
                <a:cs typeface="Arial"/>
                <a:sym typeface="Arial"/>
              </a:rPr>
              <a:t>you to: </a:t>
            </a:r>
            <a:br>
              <a:rPr lang="en-US" sz="1200">
                <a:latin typeface="Arial"/>
                <a:ea typeface="Arial"/>
                <a:cs typeface="Arial"/>
                <a:sym typeface="Arial"/>
              </a:rPr>
            </a:br>
            <a:r>
              <a:rPr lang="en-US" sz="1200">
                <a:latin typeface="Arial"/>
                <a:ea typeface="Arial"/>
                <a:cs typeface="Arial"/>
                <a:sym typeface="Arial"/>
              </a:rPr>
              <a:t>● Notify patients about their privacy rights and how you use their information </a:t>
            </a:r>
            <a:br>
              <a:rPr lang="en-US" sz="1200">
                <a:latin typeface="Arial"/>
                <a:ea typeface="Arial"/>
                <a:cs typeface="Arial"/>
                <a:sym typeface="Arial"/>
              </a:rPr>
            </a:br>
            <a:r>
              <a:rPr lang="en-US" sz="1200">
                <a:latin typeface="Arial"/>
                <a:ea typeface="Arial"/>
                <a:cs typeface="Arial"/>
                <a:sym typeface="Arial"/>
              </a:rPr>
              <a:t>● Adopt privacy procedures and train employees to follow them </a:t>
            </a:r>
            <a:br>
              <a:rPr lang="en-US" sz="1200">
                <a:latin typeface="Arial"/>
                <a:ea typeface="Arial"/>
                <a:cs typeface="Arial"/>
                <a:sym typeface="Arial"/>
              </a:rPr>
            </a:br>
            <a:r>
              <a:rPr lang="en-US" sz="1200">
                <a:latin typeface="Arial"/>
                <a:ea typeface="Arial"/>
                <a:cs typeface="Arial"/>
                <a:sym typeface="Arial"/>
              </a:rPr>
              <a:t>● Assign an individual to make sure you’re adopting and following privacy procedures </a:t>
            </a:r>
            <a:br>
              <a:rPr lang="en-US" sz="1200">
                <a:latin typeface="Arial"/>
                <a:ea typeface="Arial"/>
                <a:cs typeface="Arial"/>
                <a:sym typeface="Arial"/>
              </a:rPr>
            </a:br>
            <a:r>
              <a:rPr lang="en-US" sz="1200">
                <a:latin typeface="Arial"/>
                <a:ea typeface="Arial"/>
                <a:cs typeface="Arial"/>
                <a:sym typeface="Arial"/>
              </a:rPr>
              <a:t>● Secure patient records containing PHI so they aren’t readily available to those who don’t need to see them</a:t>
            </a:r>
            <a:endParaRPr/>
          </a:p>
        </p:txBody>
      </p:sp>
      <p:pic>
        <p:nvPicPr>
          <p:cNvPr id="196" name="Google Shape;196;p5" descr="mountains at sunset"/>
          <p:cNvPicPr preferRelativeResize="0">
            <a:picLocks noGrp="1"/>
          </p:cNvPicPr>
          <p:nvPr>
            <p:ph type="pic" idx="2"/>
          </p:nvPr>
        </p:nvPicPr>
        <p:blipFill rotWithShape="1">
          <a:blip r:embed="rId3">
            <a:alphaModFix/>
          </a:blip>
          <a:srcRect/>
          <a:stretch/>
        </p:blipFill>
        <p:spPr>
          <a:xfrm>
            <a:off x="283464" y="301752"/>
            <a:ext cx="5221224" cy="6263640"/>
          </a:xfrm>
          <a:prstGeom prst="rect">
            <a:avLst/>
          </a:prstGeom>
          <a:noFill/>
          <a:ln>
            <a:noFill/>
          </a:ln>
        </p:spPr>
      </p:pic>
      <p:sp>
        <p:nvSpPr>
          <p:cNvPr id="197" name="Google Shape;197;p5"/>
          <p:cNvSpPr txBox="1">
            <a:spLocks noGrp="1"/>
          </p:cNvSpPr>
          <p:nvPr>
            <p:ph type="ftr" idx="11"/>
          </p:nvPr>
        </p:nvSpPr>
        <p:spPr>
          <a:xfrm rot="-5400000">
            <a:off x="9811512" y="1591056"/>
            <a:ext cx="354787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HIPAA ESSENTIALS</a:t>
            </a:r>
            <a:endParaRPr/>
          </a:p>
        </p:txBody>
      </p:sp>
      <p:sp>
        <p:nvSpPr>
          <p:cNvPr id="198" name="Google Shape;19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6"/>
          <p:cNvSpPr txBox="1">
            <a:spLocks noGrp="1"/>
          </p:cNvSpPr>
          <p:nvPr>
            <p:ph type="ctrTitle"/>
          </p:nvPr>
        </p:nvSpPr>
        <p:spPr>
          <a:xfrm>
            <a:off x="5876033" y="5401545"/>
            <a:ext cx="5328034" cy="1380916"/>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0"/>
              </a:spcBef>
              <a:spcAft>
                <a:spcPts val="0"/>
              </a:spcAft>
              <a:buClr>
                <a:schemeClr val="dk1"/>
              </a:buClr>
              <a:buSzPts val="1200"/>
              <a:buFont typeface="Arial"/>
              <a:buNone/>
            </a:pPr>
            <a:r>
              <a:rPr lang="en-US" sz="1200" b="1">
                <a:latin typeface="Arial"/>
                <a:ea typeface="Arial"/>
                <a:cs typeface="Arial"/>
                <a:sym typeface="Arial"/>
              </a:rPr>
              <a:t>Sharing Information with Other Health Care Professionals</a:t>
            </a:r>
            <a:br>
              <a:rPr lang="en-US" sz="1100" b="1">
                <a:latin typeface="Arial"/>
                <a:ea typeface="Arial"/>
                <a:cs typeface="Arial"/>
                <a:sym typeface="Arial"/>
              </a:rPr>
            </a:br>
            <a:br>
              <a:rPr lang="en-US" sz="1100" b="1">
                <a:latin typeface="Arial"/>
                <a:ea typeface="Arial"/>
                <a:cs typeface="Arial"/>
                <a:sym typeface="Arial"/>
              </a:rPr>
            </a:br>
            <a:r>
              <a:rPr lang="en-US" sz="1100" i="1">
                <a:latin typeface="Arial"/>
                <a:ea typeface="Arial"/>
                <a:cs typeface="Arial"/>
                <a:sym typeface="Arial"/>
              </a:rPr>
              <a:t>To coordinate your patient’s care with other providers, the Privacy Rule lets you: </a:t>
            </a:r>
            <a:br>
              <a:rPr lang="en-US" sz="1100" i="1">
                <a:latin typeface="Arial"/>
                <a:ea typeface="Arial"/>
                <a:cs typeface="Arial"/>
                <a:sym typeface="Arial"/>
              </a:rPr>
            </a:br>
            <a:r>
              <a:rPr lang="en-US" sz="1100">
                <a:latin typeface="Arial"/>
                <a:ea typeface="Arial"/>
                <a:cs typeface="Arial"/>
                <a:sym typeface="Arial"/>
              </a:rPr>
              <a:t>● Share information with doctors, hospitals, and ambulances for treatment, payment, and health care operations, even without a signed consent form from the patient </a:t>
            </a:r>
            <a:br>
              <a:rPr lang="en-US" sz="1100">
                <a:latin typeface="Arial"/>
                <a:ea typeface="Arial"/>
                <a:cs typeface="Arial"/>
                <a:sym typeface="Arial"/>
              </a:rPr>
            </a:br>
            <a:r>
              <a:rPr lang="en-US" sz="1100">
                <a:latin typeface="Arial"/>
                <a:ea typeface="Arial"/>
                <a:cs typeface="Arial"/>
                <a:sym typeface="Arial"/>
              </a:rPr>
              <a:t>● Share information about an incapacitated patient if you believe it’s in your patient’s best interest </a:t>
            </a:r>
            <a:br>
              <a:rPr lang="en-US" sz="1100">
                <a:latin typeface="Arial"/>
                <a:ea typeface="Arial"/>
                <a:cs typeface="Arial"/>
                <a:sym typeface="Arial"/>
              </a:rPr>
            </a:br>
            <a:r>
              <a:rPr lang="en-US" sz="1100">
                <a:latin typeface="Arial"/>
                <a:ea typeface="Arial"/>
                <a:cs typeface="Arial"/>
                <a:sym typeface="Arial"/>
              </a:rPr>
              <a:t>● Use health information for research purposes </a:t>
            </a:r>
            <a:br>
              <a:rPr lang="en-US" sz="1100">
                <a:latin typeface="Arial"/>
                <a:ea typeface="Arial"/>
                <a:cs typeface="Arial"/>
                <a:sym typeface="Arial"/>
              </a:rPr>
            </a:br>
            <a:r>
              <a:rPr lang="en-US" sz="1100">
                <a:latin typeface="Arial"/>
                <a:ea typeface="Arial"/>
                <a:cs typeface="Arial"/>
                <a:sym typeface="Arial"/>
              </a:rPr>
              <a:t>● Use email, telephone, or fax machines to communicate with other health care professionals and with patients, as long as you use safeguards </a:t>
            </a:r>
            <a:br>
              <a:rPr lang="en-US" sz="1100">
                <a:latin typeface="Arial"/>
                <a:ea typeface="Arial"/>
                <a:cs typeface="Arial"/>
                <a:sym typeface="Arial"/>
              </a:rPr>
            </a:br>
            <a:br>
              <a:rPr lang="en-US" sz="1100">
                <a:latin typeface="Arial"/>
                <a:ea typeface="Arial"/>
                <a:cs typeface="Arial"/>
                <a:sym typeface="Arial"/>
              </a:rPr>
            </a:br>
            <a:r>
              <a:rPr lang="en-US" sz="1200" b="1">
                <a:latin typeface="Arial"/>
                <a:ea typeface="Arial"/>
                <a:cs typeface="Arial"/>
                <a:sym typeface="Arial"/>
              </a:rPr>
              <a:t>Sharing Patient Information with Family Members &amp; Others</a:t>
            </a:r>
            <a:r>
              <a:rPr lang="en-US" sz="1200">
                <a:latin typeface="Arial"/>
                <a:ea typeface="Arial"/>
                <a:cs typeface="Arial"/>
                <a:sym typeface="Arial"/>
              </a:rPr>
              <a:t> </a:t>
            </a:r>
            <a:br>
              <a:rPr lang="en-US" sz="1100">
                <a:latin typeface="Arial"/>
                <a:ea typeface="Arial"/>
                <a:cs typeface="Arial"/>
                <a:sym typeface="Arial"/>
              </a:rPr>
            </a:br>
            <a:br>
              <a:rPr lang="en-US" sz="1100">
                <a:latin typeface="Arial"/>
                <a:ea typeface="Arial"/>
                <a:cs typeface="Arial"/>
                <a:sym typeface="Arial"/>
              </a:rPr>
            </a:br>
            <a:r>
              <a:rPr lang="en-US" sz="1100" i="1">
                <a:latin typeface="Arial"/>
                <a:ea typeface="Arial"/>
                <a:cs typeface="Arial"/>
                <a:sym typeface="Arial"/>
              </a:rPr>
              <a:t>Unless a patient objects, the Privacy Rule lets you: </a:t>
            </a:r>
            <a:br>
              <a:rPr lang="en-US" sz="1100">
                <a:latin typeface="Arial"/>
                <a:ea typeface="Arial"/>
                <a:cs typeface="Arial"/>
                <a:sym typeface="Arial"/>
              </a:rPr>
            </a:br>
            <a:r>
              <a:rPr lang="en-US" sz="1100">
                <a:latin typeface="Arial"/>
                <a:ea typeface="Arial"/>
                <a:cs typeface="Arial"/>
                <a:sym typeface="Arial"/>
              </a:rPr>
              <a:t>● Give information to a patient’s family, friends, or anyone else identified by the patient as involved in their care</a:t>
            </a:r>
            <a:br>
              <a:rPr lang="en-US" sz="1100">
                <a:latin typeface="Arial"/>
                <a:ea typeface="Arial"/>
                <a:cs typeface="Arial"/>
                <a:sym typeface="Arial"/>
              </a:rPr>
            </a:br>
            <a:r>
              <a:rPr lang="en-US" sz="1100">
                <a:latin typeface="Arial"/>
                <a:ea typeface="Arial"/>
                <a:cs typeface="Arial"/>
                <a:sym typeface="Arial"/>
              </a:rPr>
              <a:t>● Give information about the patient’s general condition or location to a patient’s family member or anyone responsible for the patient’s care </a:t>
            </a:r>
            <a:br>
              <a:rPr lang="en-US" sz="1100">
                <a:latin typeface="Arial"/>
                <a:ea typeface="Arial"/>
                <a:cs typeface="Arial"/>
                <a:sym typeface="Arial"/>
              </a:rPr>
            </a:br>
            <a:r>
              <a:rPr lang="en-US" sz="1100">
                <a:latin typeface="Arial"/>
                <a:ea typeface="Arial"/>
                <a:cs typeface="Arial"/>
                <a:sym typeface="Arial"/>
              </a:rPr>
              <a:t>● Include basic information in a hospital directory, such as the patient’s phone and room number </a:t>
            </a:r>
            <a:br>
              <a:rPr lang="en-US" sz="1100">
                <a:latin typeface="Arial"/>
                <a:ea typeface="Arial"/>
                <a:cs typeface="Arial"/>
                <a:sym typeface="Arial"/>
              </a:rPr>
            </a:br>
            <a:r>
              <a:rPr lang="en-US" sz="1100">
                <a:latin typeface="Arial"/>
                <a:ea typeface="Arial"/>
                <a:cs typeface="Arial"/>
                <a:sym typeface="Arial"/>
              </a:rPr>
              <a:t>● Give information about a patient’s religious affiliation to members of the clergy</a:t>
            </a:r>
            <a:br>
              <a:rPr lang="en-US" sz="1100">
                <a:latin typeface="Arial"/>
                <a:ea typeface="Arial"/>
                <a:cs typeface="Arial"/>
                <a:sym typeface="Arial"/>
              </a:rPr>
            </a:br>
            <a:br>
              <a:rPr lang="en-US" sz="1100">
                <a:latin typeface="Arial"/>
                <a:ea typeface="Arial"/>
                <a:cs typeface="Arial"/>
                <a:sym typeface="Arial"/>
              </a:rPr>
            </a:br>
            <a:r>
              <a:rPr lang="en-US" sz="1200" b="1">
                <a:latin typeface="Arial"/>
                <a:ea typeface="Arial"/>
                <a:cs typeface="Arial"/>
                <a:sym typeface="Arial"/>
              </a:rPr>
              <a:t>Incidental Disclosures </a:t>
            </a:r>
            <a:br>
              <a:rPr lang="en-US" sz="1100">
                <a:latin typeface="Arial"/>
                <a:ea typeface="Arial"/>
                <a:cs typeface="Arial"/>
                <a:sym typeface="Arial"/>
              </a:rPr>
            </a:br>
            <a:r>
              <a:rPr lang="en-US" sz="1100">
                <a:latin typeface="Arial"/>
                <a:ea typeface="Arial"/>
                <a:cs typeface="Arial"/>
                <a:sym typeface="Arial"/>
              </a:rPr>
              <a:t>The HIPAA Privacy Rule requires you to have policies that protect and limit how you use and disclose PHI, but you aren’t expected to guarantee the privacy of PHI against all risks. Sometimes, you can’t reasonably prevent limited disclosures, even when you’re following HIPAA requirements. For example, a hospital visitor may overhear a doctor’s confidential conversation with a nurse or glimpse a patient’s information on a sign-in sheet. These incidental disclosures aren’t considered a HIPAA violation as long as you’re following the required reasonable safeguards. </a:t>
            </a:r>
            <a:br>
              <a:rPr lang="en-US" sz="1100">
                <a:latin typeface="Arial"/>
                <a:ea typeface="Arial"/>
                <a:cs typeface="Arial"/>
                <a:sym typeface="Arial"/>
              </a:rPr>
            </a:br>
            <a:r>
              <a:rPr lang="en-US" sz="1100">
                <a:latin typeface="Arial"/>
                <a:ea typeface="Arial"/>
                <a:cs typeface="Arial"/>
                <a:sym typeface="Arial"/>
              </a:rPr>
              <a:t>The Office for Civil Rights (OCR) offers guidance about how this applies to health care practices, including an Incidental Uses and Disclosures subcategory in its FAQs</a:t>
            </a:r>
            <a:endParaRPr/>
          </a:p>
        </p:txBody>
      </p:sp>
      <p:pic>
        <p:nvPicPr>
          <p:cNvPr id="204" name="Google Shape;204;p6" descr="mountains at sunset"/>
          <p:cNvPicPr preferRelativeResize="0">
            <a:picLocks noGrp="1"/>
          </p:cNvPicPr>
          <p:nvPr>
            <p:ph type="pic" idx="2"/>
          </p:nvPr>
        </p:nvPicPr>
        <p:blipFill rotWithShape="1">
          <a:blip r:embed="rId3">
            <a:alphaModFix/>
          </a:blip>
          <a:srcRect/>
          <a:stretch/>
        </p:blipFill>
        <p:spPr>
          <a:xfrm>
            <a:off x="283464" y="301752"/>
            <a:ext cx="5221224" cy="6263640"/>
          </a:xfrm>
          <a:prstGeom prst="rect">
            <a:avLst/>
          </a:prstGeom>
          <a:noFill/>
          <a:ln>
            <a:noFill/>
          </a:ln>
        </p:spPr>
      </p:pic>
      <p:sp>
        <p:nvSpPr>
          <p:cNvPr id="205" name="Google Shape;205;p6"/>
          <p:cNvSpPr txBox="1">
            <a:spLocks noGrp="1"/>
          </p:cNvSpPr>
          <p:nvPr>
            <p:ph type="ftr" idx="11"/>
          </p:nvPr>
        </p:nvSpPr>
        <p:spPr>
          <a:xfrm rot="-5400000">
            <a:off x="9811512" y="1591056"/>
            <a:ext cx="354787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HIPAA ESSENTIALS</a:t>
            </a:r>
            <a:endParaRPr/>
          </a:p>
        </p:txBody>
      </p:sp>
      <p:sp>
        <p:nvSpPr>
          <p:cNvPr id="206" name="Google Shape;20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7"/>
          <p:cNvSpPr txBox="1">
            <a:spLocks noGrp="1"/>
          </p:cNvSpPr>
          <p:nvPr>
            <p:ph type="ctrTitle"/>
          </p:nvPr>
        </p:nvSpPr>
        <p:spPr>
          <a:xfrm>
            <a:off x="5789769" y="4022008"/>
            <a:ext cx="5328034" cy="1656788"/>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0"/>
              </a:spcBef>
              <a:spcAft>
                <a:spcPts val="0"/>
              </a:spcAft>
              <a:buClr>
                <a:srgbClr val="FF0000"/>
              </a:buClr>
              <a:buSzPts val="1400"/>
              <a:buFont typeface="Arial"/>
              <a:buNone/>
            </a:pPr>
            <a:r>
              <a:rPr lang="en-US" sz="1400" b="1">
                <a:solidFill>
                  <a:srgbClr val="FF0000"/>
                </a:solidFill>
                <a:latin typeface="Arial"/>
                <a:ea typeface="Arial"/>
                <a:cs typeface="Arial"/>
                <a:sym typeface="Arial"/>
              </a:rPr>
              <a:t>Securing Health Information When Using a Mobile Device </a:t>
            </a:r>
            <a:br>
              <a:rPr lang="en-US" sz="1200" b="1">
                <a:solidFill>
                  <a:srgbClr val="FF0000"/>
                </a:solidFill>
                <a:latin typeface="Arial"/>
                <a:ea typeface="Arial"/>
                <a:cs typeface="Arial"/>
                <a:sym typeface="Arial"/>
              </a:rPr>
            </a:br>
            <a:br>
              <a:rPr lang="en-US" sz="1200" b="1">
                <a:solidFill>
                  <a:srgbClr val="FF0000"/>
                </a:solidFill>
                <a:latin typeface="Arial"/>
                <a:ea typeface="Arial"/>
                <a:cs typeface="Arial"/>
                <a:sym typeface="Arial"/>
              </a:rPr>
            </a:br>
            <a:r>
              <a:rPr lang="en-US" sz="1200">
                <a:latin typeface="Arial"/>
                <a:ea typeface="Arial"/>
                <a:cs typeface="Arial"/>
                <a:sym typeface="Arial"/>
              </a:rPr>
              <a:t>● Use a password or other user authentication </a:t>
            </a:r>
            <a:br>
              <a:rPr lang="en-US" sz="1200">
                <a:latin typeface="Arial"/>
                <a:ea typeface="Arial"/>
                <a:cs typeface="Arial"/>
                <a:sym typeface="Arial"/>
              </a:rPr>
            </a:br>
            <a:r>
              <a:rPr lang="en-US" sz="1200">
                <a:latin typeface="Arial"/>
                <a:ea typeface="Arial"/>
                <a:cs typeface="Arial"/>
                <a:sym typeface="Arial"/>
              </a:rPr>
              <a:t>● Install and enable encryption </a:t>
            </a:r>
            <a:br>
              <a:rPr lang="en-US" sz="1200">
                <a:latin typeface="Arial"/>
                <a:ea typeface="Arial"/>
                <a:cs typeface="Arial"/>
                <a:sym typeface="Arial"/>
              </a:rPr>
            </a:br>
            <a:r>
              <a:rPr lang="en-US" sz="1200">
                <a:latin typeface="Arial"/>
                <a:ea typeface="Arial"/>
                <a:cs typeface="Arial"/>
                <a:sym typeface="Arial"/>
              </a:rPr>
              <a:t>● Install and activate remote wiping or remote disabling </a:t>
            </a:r>
            <a:br>
              <a:rPr lang="en-US" sz="1200">
                <a:latin typeface="Arial"/>
                <a:ea typeface="Arial"/>
                <a:cs typeface="Arial"/>
                <a:sym typeface="Arial"/>
              </a:rPr>
            </a:br>
            <a:r>
              <a:rPr lang="en-US" sz="1200">
                <a:latin typeface="Arial"/>
                <a:ea typeface="Arial"/>
                <a:cs typeface="Arial"/>
                <a:sym typeface="Arial"/>
              </a:rPr>
              <a:t>● Disable and don’t install or use file sharing applications </a:t>
            </a:r>
            <a:br>
              <a:rPr lang="en-US" sz="1200">
                <a:latin typeface="Arial"/>
                <a:ea typeface="Arial"/>
                <a:cs typeface="Arial"/>
                <a:sym typeface="Arial"/>
              </a:rPr>
            </a:br>
            <a:r>
              <a:rPr lang="en-US" sz="1200">
                <a:latin typeface="Arial"/>
                <a:ea typeface="Arial"/>
                <a:cs typeface="Arial"/>
                <a:sym typeface="Arial"/>
              </a:rPr>
              <a:t>● Install and enable a firewall </a:t>
            </a:r>
            <a:br>
              <a:rPr lang="en-US" sz="1200">
                <a:latin typeface="Arial"/>
                <a:ea typeface="Arial"/>
                <a:cs typeface="Arial"/>
                <a:sym typeface="Arial"/>
              </a:rPr>
            </a:br>
            <a:r>
              <a:rPr lang="en-US" sz="1200">
                <a:latin typeface="Arial"/>
                <a:ea typeface="Arial"/>
                <a:cs typeface="Arial"/>
                <a:sym typeface="Arial"/>
              </a:rPr>
              <a:t>● Install and enable security software </a:t>
            </a:r>
            <a:br>
              <a:rPr lang="en-US" sz="1200">
                <a:latin typeface="Arial"/>
                <a:ea typeface="Arial"/>
                <a:cs typeface="Arial"/>
                <a:sym typeface="Arial"/>
              </a:rPr>
            </a:br>
            <a:r>
              <a:rPr lang="en-US" sz="1200">
                <a:latin typeface="Arial"/>
                <a:ea typeface="Arial"/>
                <a:cs typeface="Arial"/>
                <a:sym typeface="Arial"/>
              </a:rPr>
              <a:t>● Keep your security software up to date </a:t>
            </a:r>
            <a:br>
              <a:rPr lang="en-US" sz="1200">
                <a:latin typeface="Arial"/>
                <a:ea typeface="Arial"/>
                <a:cs typeface="Arial"/>
                <a:sym typeface="Arial"/>
              </a:rPr>
            </a:br>
            <a:r>
              <a:rPr lang="en-US" sz="1200">
                <a:latin typeface="Arial"/>
                <a:ea typeface="Arial"/>
                <a:cs typeface="Arial"/>
                <a:sym typeface="Arial"/>
              </a:rPr>
              <a:t>● Research mobile applications (apps) before downloading </a:t>
            </a:r>
            <a:br>
              <a:rPr lang="en-US" sz="1200">
                <a:latin typeface="Arial"/>
                <a:ea typeface="Arial"/>
                <a:cs typeface="Arial"/>
                <a:sym typeface="Arial"/>
              </a:rPr>
            </a:br>
            <a:r>
              <a:rPr lang="en-US" sz="1200">
                <a:latin typeface="Arial"/>
                <a:ea typeface="Arial"/>
                <a:cs typeface="Arial"/>
                <a:sym typeface="Arial"/>
              </a:rPr>
              <a:t>● Maintain physical control </a:t>
            </a:r>
            <a:br>
              <a:rPr lang="en-US" sz="1200">
                <a:latin typeface="Arial"/>
                <a:ea typeface="Arial"/>
                <a:cs typeface="Arial"/>
                <a:sym typeface="Arial"/>
              </a:rPr>
            </a:br>
            <a:r>
              <a:rPr lang="en-US" sz="1200">
                <a:latin typeface="Arial"/>
                <a:ea typeface="Arial"/>
                <a:cs typeface="Arial"/>
                <a:sym typeface="Arial"/>
              </a:rPr>
              <a:t>● Use adequate security to send or receive health information over public Wi-Fi networks </a:t>
            </a:r>
            <a:br>
              <a:rPr lang="en-US" sz="1200">
                <a:latin typeface="Arial"/>
                <a:ea typeface="Arial"/>
                <a:cs typeface="Arial"/>
                <a:sym typeface="Arial"/>
              </a:rPr>
            </a:br>
            <a:r>
              <a:rPr lang="en-US" sz="1200">
                <a:latin typeface="Arial"/>
                <a:ea typeface="Arial"/>
                <a:cs typeface="Arial"/>
                <a:sym typeface="Arial"/>
              </a:rPr>
              <a:t>● Delete all stored health information before discarding or reusing the mobile device</a:t>
            </a:r>
            <a:br>
              <a:rPr lang="en-US" sz="1200">
                <a:latin typeface="Arial"/>
                <a:ea typeface="Arial"/>
                <a:cs typeface="Arial"/>
                <a:sym typeface="Arial"/>
              </a:rPr>
            </a:br>
            <a:br>
              <a:rPr lang="en-US" sz="1200">
                <a:latin typeface="Arial"/>
                <a:ea typeface="Arial"/>
                <a:cs typeface="Arial"/>
                <a:sym typeface="Arial"/>
              </a:rPr>
            </a:br>
            <a:br>
              <a:rPr lang="en-US" sz="1200">
                <a:latin typeface="Arial"/>
                <a:ea typeface="Arial"/>
                <a:cs typeface="Arial"/>
                <a:sym typeface="Arial"/>
              </a:rPr>
            </a:br>
            <a:br>
              <a:rPr lang="en-US" sz="1200">
                <a:latin typeface="Arial"/>
                <a:ea typeface="Arial"/>
                <a:cs typeface="Arial"/>
                <a:sym typeface="Arial"/>
              </a:rPr>
            </a:br>
            <a:br>
              <a:rPr lang="en-US" sz="1200">
                <a:latin typeface="Arial"/>
                <a:ea typeface="Arial"/>
                <a:cs typeface="Arial"/>
                <a:sym typeface="Arial"/>
              </a:rPr>
            </a:br>
            <a:r>
              <a:rPr lang="en-US" sz="1200">
                <a:latin typeface="Arial"/>
                <a:ea typeface="Arial"/>
                <a:cs typeface="Arial"/>
                <a:sym typeface="Arial"/>
              </a:rPr>
              <a:t>Visit the </a:t>
            </a:r>
            <a:r>
              <a:rPr lang="en-US" sz="1200" u="sng">
                <a:solidFill>
                  <a:schemeClr val="hlink"/>
                </a:solidFill>
                <a:latin typeface="Arial"/>
                <a:ea typeface="Arial"/>
                <a:cs typeface="Arial"/>
                <a:sym typeface="Arial"/>
                <a:hlinkClick r:id="rId3"/>
              </a:rPr>
              <a:t>HHS HIPAA Guidance Materials </a:t>
            </a:r>
            <a:r>
              <a:rPr lang="en-US" sz="1200">
                <a:latin typeface="Arial"/>
                <a:ea typeface="Arial"/>
                <a:cs typeface="Arial"/>
                <a:sym typeface="Arial"/>
              </a:rPr>
              <a:t>webpage for information about: </a:t>
            </a:r>
            <a:br>
              <a:rPr lang="en-US" sz="1200">
                <a:latin typeface="Arial"/>
                <a:ea typeface="Arial"/>
                <a:cs typeface="Arial"/>
                <a:sym typeface="Arial"/>
              </a:rPr>
            </a:br>
            <a:br>
              <a:rPr lang="en-US" sz="1200">
                <a:latin typeface="Arial"/>
                <a:ea typeface="Arial"/>
                <a:cs typeface="Arial"/>
                <a:sym typeface="Arial"/>
              </a:rPr>
            </a:br>
            <a:r>
              <a:rPr lang="en-US" sz="1200">
                <a:latin typeface="Arial"/>
                <a:ea typeface="Arial"/>
                <a:cs typeface="Arial"/>
                <a:sym typeface="Arial"/>
              </a:rPr>
              <a:t>● De-identifying PHI to meet HIPAA Privacy Rule requirements </a:t>
            </a:r>
            <a:br>
              <a:rPr lang="en-US" sz="1200">
                <a:latin typeface="Arial"/>
                <a:ea typeface="Arial"/>
                <a:cs typeface="Arial"/>
                <a:sym typeface="Arial"/>
              </a:rPr>
            </a:br>
            <a:r>
              <a:rPr lang="en-US" sz="1200">
                <a:latin typeface="Arial"/>
                <a:ea typeface="Arial"/>
                <a:cs typeface="Arial"/>
                <a:sym typeface="Arial"/>
              </a:rPr>
              <a:t>● Individuals’ right to access health information </a:t>
            </a:r>
            <a:br>
              <a:rPr lang="en-US" sz="1200">
                <a:latin typeface="Arial"/>
                <a:ea typeface="Arial"/>
                <a:cs typeface="Arial"/>
                <a:sym typeface="Arial"/>
              </a:rPr>
            </a:br>
            <a:r>
              <a:rPr lang="en-US" sz="1200">
                <a:latin typeface="Arial"/>
                <a:ea typeface="Arial"/>
                <a:cs typeface="Arial"/>
                <a:sym typeface="Arial"/>
              </a:rPr>
              <a:t>● Permitted uses and disclosures of PHI</a:t>
            </a:r>
            <a:endParaRPr/>
          </a:p>
        </p:txBody>
      </p:sp>
      <p:pic>
        <p:nvPicPr>
          <p:cNvPr id="212" name="Google Shape;212;p7" descr="mountains at sunset"/>
          <p:cNvPicPr preferRelativeResize="0">
            <a:picLocks noGrp="1"/>
          </p:cNvPicPr>
          <p:nvPr>
            <p:ph type="pic" idx="2"/>
          </p:nvPr>
        </p:nvPicPr>
        <p:blipFill rotWithShape="1">
          <a:blip r:embed="rId4">
            <a:alphaModFix/>
          </a:blip>
          <a:srcRect/>
          <a:stretch/>
        </p:blipFill>
        <p:spPr>
          <a:xfrm>
            <a:off x="283464" y="301752"/>
            <a:ext cx="5221224" cy="6263640"/>
          </a:xfrm>
          <a:prstGeom prst="rect">
            <a:avLst/>
          </a:prstGeom>
          <a:noFill/>
          <a:ln>
            <a:noFill/>
          </a:ln>
        </p:spPr>
      </p:pic>
      <p:sp>
        <p:nvSpPr>
          <p:cNvPr id="213" name="Google Shape;213;p7"/>
          <p:cNvSpPr txBox="1">
            <a:spLocks noGrp="1"/>
          </p:cNvSpPr>
          <p:nvPr>
            <p:ph type="ftr" idx="11"/>
          </p:nvPr>
        </p:nvSpPr>
        <p:spPr>
          <a:xfrm rot="-5400000">
            <a:off x="9811512" y="1591056"/>
            <a:ext cx="354787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HIPAA ESSENTIALS</a:t>
            </a:r>
            <a:endParaRPr/>
          </a:p>
        </p:txBody>
      </p:sp>
      <p:sp>
        <p:nvSpPr>
          <p:cNvPr id="214" name="Google Shape;2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8"/>
          <p:cNvSpPr txBox="1">
            <a:spLocks noGrp="1"/>
          </p:cNvSpPr>
          <p:nvPr>
            <p:ph type="ctrTitle"/>
          </p:nvPr>
        </p:nvSpPr>
        <p:spPr>
          <a:xfrm>
            <a:off x="1524000" y="1463040"/>
            <a:ext cx="9144000" cy="234086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Open Sans"/>
              <a:buNone/>
            </a:pPr>
            <a:r>
              <a:rPr lang="en-US" b="1" cap="none">
                <a:solidFill>
                  <a:schemeClr val="lt1"/>
                </a:solidFill>
                <a:latin typeface="Open Sans"/>
                <a:ea typeface="Open Sans"/>
                <a:cs typeface="Open Sans"/>
                <a:sym typeface="Open Sans"/>
              </a:rPr>
              <a:t>SECURITY RULE</a:t>
            </a:r>
            <a:endParaRPr/>
          </a:p>
        </p:txBody>
      </p:sp>
      <p:sp>
        <p:nvSpPr>
          <p:cNvPr id="220" name="Google Shape;220;p8"/>
          <p:cNvSpPr txBox="1">
            <a:spLocks noGrp="1"/>
          </p:cNvSpPr>
          <p:nvPr>
            <p:ph type="subTitle" idx="1"/>
          </p:nvPr>
        </p:nvSpPr>
        <p:spPr>
          <a:xfrm>
            <a:off x="1527048" y="3858768"/>
            <a:ext cx="9144000" cy="132588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400"/>
              <a:buNone/>
            </a:pPr>
            <a:r>
              <a:rPr lang="en-US" sz="1400"/>
              <a:t>protect patients’ ePHI confidentiality, integrity, and availability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a:spLocks noGrp="1"/>
          </p:cNvSpPr>
          <p:nvPr>
            <p:ph type="ctrTitle"/>
          </p:nvPr>
        </p:nvSpPr>
        <p:spPr>
          <a:xfrm>
            <a:off x="5792953" y="3173602"/>
            <a:ext cx="5489161" cy="3547873"/>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0"/>
              </a:spcBef>
              <a:spcAft>
                <a:spcPts val="0"/>
              </a:spcAft>
              <a:buClr>
                <a:schemeClr val="dk1"/>
              </a:buClr>
              <a:buSzPts val="1600"/>
              <a:buFont typeface="Arial"/>
              <a:buNone/>
            </a:pPr>
            <a:r>
              <a:rPr lang="en-US" sz="1600" b="1">
                <a:latin typeface="Arial"/>
                <a:ea typeface="Arial"/>
                <a:cs typeface="Arial"/>
                <a:sym typeface="Arial"/>
              </a:rPr>
              <a:t>HIPAA Security Rule </a:t>
            </a:r>
            <a:br>
              <a:rPr lang="en-US" sz="1200" b="1">
                <a:latin typeface="Arial"/>
                <a:ea typeface="Arial"/>
                <a:cs typeface="Arial"/>
                <a:sym typeface="Arial"/>
              </a:rPr>
            </a:br>
            <a:br>
              <a:rPr lang="en-US" sz="1200" b="1">
                <a:latin typeface="Arial"/>
                <a:ea typeface="Arial"/>
                <a:cs typeface="Arial"/>
                <a:sym typeface="Arial"/>
              </a:rPr>
            </a:br>
            <a:r>
              <a:rPr lang="en-US" sz="1200" b="1">
                <a:solidFill>
                  <a:srgbClr val="FF0000"/>
                </a:solidFill>
                <a:latin typeface="Arial"/>
                <a:ea typeface="Arial"/>
                <a:cs typeface="Arial"/>
                <a:sym typeface="Arial"/>
              </a:rPr>
              <a:t>The HIPAA Security Rule </a:t>
            </a:r>
            <a:r>
              <a:rPr lang="en-US" sz="1200">
                <a:solidFill>
                  <a:srgbClr val="FF0000"/>
                </a:solidFill>
                <a:latin typeface="Arial"/>
                <a:ea typeface="Arial"/>
                <a:cs typeface="Arial"/>
                <a:sym typeface="Arial"/>
              </a:rPr>
              <a:t>includes security requirements to protect patients’ ePHI confidentiality, integrity, and availability. </a:t>
            </a:r>
            <a:r>
              <a:rPr lang="en-US" sz="1200">
                <a:latin typeface="Arial"/>
                <a:ea typeface="Arial"/>
                <a:cs typeface="Arial"/>
                <a:sym typeface="Arial"/>
              </a:rPr>
              <a:t>The Security Rule requires you to develop reasonable and appropriate security policies. In addition, you must analyze security risks in your environment and create appropriate solutions. What’s reasonable and appropriate depends on your business as well as its size, complexity, and resources. You should always review and modify security measures to continue protecting ePHI in a changing environment. </a:t>
            </a:r>
            <a:br>
              <a:rPr lang="en-US" sz="1200">
                <a:latin typeface="Arial"/>
                <a:ea typeface="Arial"/>
                <a:cs typeface="Arial"/>
                <a:sym typeface="Arial"/>
              </a:rPr>
            </a:br>
            <a:br>
              <a:rPr lang="en-US" sz="1200">
                <a:latin typeface="Arial"/>
                <a:ea typeface="Arial"/>
                <a:cs typeface="Arial"/>
                <a:sym typeface="Arial"/>
              </a:rPr>
            </a:br>
            <a:r>
              <a:rPr lang="en-US" sz="1200" b="1">
                <a:latin typeface="Arial"/>
                <a:ea typeface="Arial"/>
                <a:cs typeface="Arial"/>
                <a:sym typeface="Arial"/>
              </a:rPr>
              <a:t>Specifically, you must: </a:t>
            </a:r>
            <a:br>
              <a:rPr lang="en-US" sz="1200">
                <a:latin typeface="Arial"/>
                <a:ea typeface="Arial"/>
                <a:cs typeface="Arial"/>
                <a:sym typeface="Arial"/>
              </a:rPr>
            </a:br>
            <a:r>
              <a:rPr lang="en-US" sz="1200">
                <a:latin typeface="Arial"/>
                <a:ea typeface="Arial"/>
                <a:cs typeface="Arial"/>
                <a:sym typeface="Arial"/>
              </a:rPr>
              <a:t>● Ensure the confidentiality, integrity, and availability of all ePHI you create, receive, maintain, or transmit </a:t>
            </a:r>
            <a:br>
              <a:rPr lang="en-US" sz="1200">
                <a:latin typeface="Arial"/>
                <a:ea typeface="Arial"/>
                <a:cs typeface="Arial"/>
                <a:sym typeface="Arial"/>
              </a:rPr>
            </a:br>
            <a:r>
              <a:rPr lang="en-US" sz="1200">
                <a:latin typeface="Arial"/>
                <a:ea typeface="Arial"/>
                <a:cs typeface="Arial"/>
                <a:sym typeface="Arial"/>
              </a:rPr>
              <a:t>● Identify and protect against threats to ePHI security or integrity </a:t>
            </a:r>
            <a:br>
              <a:rPr lang="en-US" sz="1200">
                <a:latin typeface="Arial"/>
                <a:ea typeface="Arial"/>
                <a:cs typeface="Arial"/>
                <a:sym typeface="Arial"/>
              </a:rPr>
            </a:br>
            <a:r>
              <a:rPr lang="en-US" sz="1200">
                <a:latin typeface="Arial"/>
                <a:ea typeface="Arial"/>
                <a:cs typeface="Arial"/>
                <a:sym typeface="Arial"/>
              </a:rPr>
              <a:t>● Protect against impermissible uses or disclosures </a:t>
            </a:r>
            <a:br>
              <a:rPr lang="en-US" sz="1200">
                <a:latin typeface="Arial"/>
                <a:ea typeface="Arial"/>
                <a:cs typeface="Arial"/>
                <a:sym typeface="Arial"/>
              </a:rPr>
            </a:br>
            <a:r>
              <a:rPr lang="en-US" sz="1200">
                <a:latin typeface="Arial"/>
                <a:ea typeface="Arial"/>
                <a:cs typeface="Arial"/>
                <a:sym typeface="Arial"/>
              </a:rPr>
              <a:t>● Ensure employee compliance </a:t>
            </a:r>
            <a:br>
              <a:rPr lang="en-US" sz="1200">
                <a:latin typeface="Arial"/>
                <a:ea typeface="Arial"/>
                <a:cs typeface="Arial"/>
                <a:sym typeface="Arial"/>
              </a:rPr>
            </a:br>
            <a:br>
              <a:rPr lang="en-US" sz="1200">
                <a:latin typeface="Arial"/>
                <a:ea typeface="Arial"/>
                <a:cs typeface="Arial"/>
                <a:sym typeface="Arial"/>
              </a:rPr>
            </a:br>
            <a:r>
              <a:rPr lang="en-US" sz="1200" b="1">
                <a:latin typeface="Arial"/>
                <a:ea typeface="Arial"/>
                <a:cs typeface="Arial"/>
                <a:sym typeface="Arial"/>
              </a:rPr>
              <a:t>When developing compliant safety measures, consider: </a:t>
            </a:r>
            <a:br>
              <a:rPr lang="en-US" sz="1200">
                <a:latin typeface="Arial"/>
                <a:ea typeface="Arial"/>
                <a:cs typeface="Arial"/>
                <a:sym typeface="Arial"/>
              </a:rPr>
            </a:br>
            <a:r>
              <a:rPr lang="en-US" sz="1200">
                <a:latin typeface="Arial"/>
                <a:ea typeface="Arial"/>
                <a:cs typeface="Arial"/>
                <a:sym typeface="Arial"/>
              </a:rPr>
              <a:t>● Size, complexity, and capabilities </a:t>
            </a:r>
            <a:br>
              <a:rPr lang="en-US" sz="1200">
                <a:latin typeface="Arial"/>
                <a:ea typeface="Arial"/>
                <a:cs typeface="Arial"/>
                <a:sym typeface="Arial"/>
              </a:rPr>
            </a:br>
            <a:r>
              <a:rPr lang="en-US" sz="1200">
                <a:latin typeface="Arial"/>
                <a:ea typeface="Arial"/>
                <a:cs typeface="Arial"/>
                <a:sym typeface="Arial"/>
              </a:rPr>
              <a:t>● Technical, hardware, and software infrastructure </a:t>
            </a:r>
            <a:br>
              <a:rPr lang="en-US" sz="1200">
                <a:latin typeface="Arial"/>
                <a:ea typeface="Arial"/>
                <a:cs typeface="Arial"/>
                <a:sym typeface="Arial"/>
              </a:rPr>
            </a:br>
            <a:r>
              <a:rPr lang="en-US" sz="1200">
                <a:latin typeface="Arial"/>
                <a:ea typeface="Arial"/>
                <a:cs typeface="Arial"/>
                <a:sym typeface="Arial"/>
              </a:rPr>
              <a:t>● The costs of security measures </a:t>
            </a:r>
            <a:br>
              <a:rPr lang="en-US" sz="1200">
                <a:latin typeface="Arial"/>
                <a:ea typeface="Arial"/>
                <a:cs typeface="Arial"/>
                <a:sym typeface="Arial"/>
              </a:rPr>
            </a:br>
            <a:r>
              <a:rPr lang="en-US" sz="1200">
                <a:latin typeface="Arial"/>
                <a:ea typeface="Arial"/>
                <a:cs typeface="Arial"/>
                <a:sym typeface="Arial"/>
              </a:rPr>
              <a:t>● The likelihood and possible impact of risks to ePHI</a:t>
            </a:r>
            <a:br>
              <a:rPr lang="en-US" sz="1200">
                <a:latin typeface="Arial"/>
                <a:ea typeface="Arial"/>
                <a:cs typeface="Arial"/>
                <a:sym typeface="Arial"/>
              </a:rPr>
            </a:br>
            <a:br>
              <a:rPr lang="en-US" sz="1200">
                <a:latin typeface="Arial"/>
                <a:ea typeface="Arial"/>
                <a:cs typeface="Arial"/>
                <a:sym typeface="Arial"/>
              </a:rPr>
            </a:br>
            <a:r>
              <a:rPr lang="en-US" sz="1200" b="1" u="sng">
                <a:latin typeface="Arial"/>
                <a:ea typeface="Arial"/>
                <a:cs typeface="Arial"/>
                <a:sym typeface="Arial"/>
              </a:rPr>
              <a:t>Confidentiality</a:t>
            </a:r>
            <a:r>
              <a:rPr lang="en-US" sz="1200">
                <a:latin typeface="Arial"/>
                <a:ea typeface="Arial"/>
                <a:cs typeface="Arial"/>
                <a:sym typeface="Arial"/>
              </a:rPr>
              <a:t>: ePHI can’t be available or disclosed to unauthorized persons or processes </a:t>
            </a:r>
            <a:br>
              <a:rPr lang="en-US" sz="1200">
                <a:latin typeface="Arial"/>
                <a:ea typeface="Arial"/>
                <a:cs typeface="Arial"/>
                <a:sym typeface="Arial"/>
              </a:rPr>
            </a:br>
            <a:r>
              <a:rPr lang="en-US" sz="1200" b="1" u="sng">
                <a:latin typeface="Arial"/>
                <a:ea typeface="Arial"/>
                <a:cs typeface="Arial"/>
                <a:sym typeface="Arial"/>
              </a:rPr>
              <a:t>Integrity</a:t>
            </a:r>
            <a:r>
              <a:rPr lang="en-US" sz="1200">
                <a:latin typeface="Arial"/>
                <a:ea typeface="Arial"/>
                <a:cs typeface="Arial"/>
                <a:sym typeface="Arial"/>
              </a:rPr>
              <a:t>: ePHI can’t be altered or destroyed in an unauthorized manner </a:t>
            </a:r>
            <a:r>
              <a:rPr lang="en-US" sz="1200" b="1" u="sng">
                <a:latin typeface="Arial"/>
                <a:ea typeface="Arial"/>
                <a:cs typeface="Arial"/>
                <a:sym typeface="Arial"/>
              </a:rPr>
              <a:t>Availability</a:t>
            </a:r>
            <a:r>
              <a:rPr lang="en-US" sz="1200">
                <a:latin typeface="Arial"/>
                <a:ea typeface="Arial"/>
                <a:cs typeface="Arial"/>
                <a:sym typeface="Arial"/>
              </a:rPr>
              <a:t>: ePHI has to be accessible and usable on demand by authorized persons</a:t>
            </a:r>
            <a:br>
              <a:rPr lang="en-US" sz="1200">
                <a:latin typeface="Arial"/>
                <a:ea typeface="Arial"/>
                <a:cs typeface="Arial"/>
                <a:sym typeface="Arial"/>
              </a:rPr>
            </a:br>
            <a:br>
              <a:rPr lang="en-US" sz="1200">
                <a:latin typeface="Arial"/>
                <a:ea typeface="Arial"/>
                <a:cs typeface="Arial"/>
                <a:sym typeface="Arial"/>
              </a:rPr>
            </a:br>
            <a:r>
              <a:rPr lang="en-US" sz="1000">
                <a:latin typeface="Arial"/>
                <a:ea typeface="Arial"/>
                <a:cs typeface="Arial"/>
                <a:sym typeface="Arial"/>
              </a:rPr>
              <a:t>Visit the </a:t>
            </a:r>
            <a:r>
              <a:rPr lang="en-US" sz="1000" u="sng">
                <a:solidFill>
                  <a:schemeClr val="hlink"/>
                </a:solidFill>
                <a:latin typeface="Arial"/>
                <a:ea typeface="Arial"/>
                <a:cs typeface="Arial"/>
                <a:sym typeface="Arial"/>
                <a:hlinkClick r:id="rId3"/>
              </a:rPr>
              <a:t>HHS HIPAA Guidance Materials </a:t>
            </a:r>
            <a:r>
              <a:rPr lang="en-US" sz="1000">
                <a:latin typeface="Arial"/>
                <a:ea typeface="Arial"/>
                <a:cs typeface="Arial"/>
                <a:sym typeface="Arial"/>
              </a:rPr>
              <a:t>webpage for guidance on: </a:t>
            </a:r>
            <a:br>
              <a:rPr lang="en-US" sz="1000">
                <a:latin typeface="Arial"/>
                <a:ea typeface="Arial"/>
                <a:cs typeface="Arial"/>
                <a:sym typeface="Arial"/>
              </a:rPr>
            </a:br>
            <a:r>
              <a:rPr lang="en-US" sz="1000">
                <a:latin typeface="Arial"/>
                <a:ea typeface="Arial"/>
                <a:cs typeface="Arial"/>
                <a:sym typeface="Arial"/>
              </a:rPr>
              <a:t>● Administrative, physical, and technical PHI safety measures </a:t>
            </a:r>
            <a:br>
              <a:rPr lang="en-US" sz="1000">
                <a:latin typeface="Arial"/>
                <a:ea typeface="Arial"/>
                <a:cs typeface="Arial"/>
                <a:sym typeface="Arial"/>
              </a:rPr>
            </a:br>
            <a:r>
              <a:rPr lang="en-US" sz="1000">
                <a:latin typeface="Arial"/>
                <a:ea typeface="Arial"/>
                <a:cs typeface="Arial"/>
                <a:sym typeface="Arial"/>
              </a:rPr>
              <a:t>● Cybersecurity </a:t>
            </a:r>
            <a:br>
              <a:rPr lang="en-US" sz="1000">
                <a:latin typeface="Arial"/>
                <a:ea typeface="Arial"/>
                <a:cs typeface="Arial"/>
                <a:sym typeface="Arial"/>
              </a:rPr>
            </a:br>
            <a:r>
              <a:rPr lang="en-US" sz="1000">
                <a:latin typeface="Arial"/>
                <a:ea typeface="Arial"/>
                <a:cs typeface="Arial"/>
                <a:sym typeface="Arial"/>
              </a:rPr>
              <a:t>● Remote and mobile use of ePHI</a:t>
            </a:r>
            <a:endParaRPr/>
          </a:p>
        </p:txBody>
      </p:sp>
      <p:pic>
        <p:nvPicPr>
          <p:cNvPr id="226" name="Google Shape;226;p9" descr="mountains at sunset"/>
          <p:cNvPicPr preferRelativeResize="0">
            <a:picLocks noGrp="1"/>
          </p:cNvPicPr>
          <p:nvPr>
            <p:ph type="pic" idx="2"/>
          </p:nvPr>
        </p:nvPicPr>
        <p:blipFill rotWithShape="1">
          <a:blip r:embed="rId4">
            <a:alphaModFix/>
          </a:blip>
          <a:srcRect/>
          <a:stretch/>
        </p:blipFill>
        <p:spPr>
          <a:xfrm>
            <a:off x="283464" y="301752"/>
            <a:ext cx="5221224" cy="6263640"/>
          </a:xfrm>
          <a:prstGeom prst="rect">
            <a:avLst/>
          </a:prstGeom>
          <a:noFill/>
          <a:ln>
            <a:noFill/>
          </a:ln>
        </p:spPr>
      </p:pic>
      <p:sp>
        <p:nvSpPr>
          <p:cNvPr id="227" name="Google Shape;227;p9"/>
          <p:cNvSpPr txBox="1">
            <a:spLocks noGrp="1"/>
          </p:cNvSpPr>
          <p:nvPr>
            <p:ph type="ftr" idx="11"/>
          </p:nvPr>
        </p:nvSpPr>
        <p:spPr>
          <a:xfrm rot="-5400000">
            <a:off x="9811512" y="1591056"/>
            <a:ext cx="354787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HIPAA ESSENTIALS </a:t>
            </a:r>
            <a:endParaRPr/>
          </a:p>
        </p:txBody>
      </p:sp>
      <p:sp>
        <p:nvSpPr>
          <p:cNvPr id="228" name="Google Shape;22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GradientUnivers">
  <a:themeElements>
    <a:clrScheme name="Gradient">
      <a:dk1>
        <a:srgbClr val="000000"/>
      </a:dk1>
      <a:lt1>
        <a:srgbClr val="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2620</Words>
  <Application>Microsoft Office PowerPoint</Application>
  <PresentationFormat>Widescreen</PresentationFormat>
  <Paragraphs>70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Overlock</vt:lpstr>
      <vt:lpstr>Calibri</vt:lpstr>
      <vt:lpstr>Arial</vt:lpstr>
      <vt:lpstr>Open Sans</vt:lpstr>
      <vt:lpstr>GradientUnivers</vt:lpstr>
      <vt:lpstr>HIPAA ESSENTIALS HEALTH INSURANCE PORTABILITY &amp; ACCOUNTABILITY ACT   STRAIGHT UP CARE  CERTIFICATION 2023</vt:lpstr>
      <vt:lpstr>TOPICS</vt:lpstr>
      <vt:lpstr>What is HIPAA?</vt:lpstr>
      <vt:lpstr>PRIVACY RULE</vt:lpstr>
      <vt:lpstr>The Privacy Rule protects your patients’ PHI while letting you exchange information to coordinate your patient’s care. The Privacy Rule also gives patients the right to examine and get a copy of their medical records, including an electronic copy of their electronic medical records, and to request corrections. Under the Privacy Rule, patients can restrict their health plan’s access to information about treatments they paid for in cash, and most health plans can’t use or disclose genetic information for underwriting purposes. The Privacy Rule allows you to report child abuse or neglect to the authorities.  PHI (Protected Health Information) The Privacy Rule protects PHI held or transmitted by a covered entity or its business associate, in any form, whether electronic, paper, or verbal.   PHI includes information about:  ● Common identifiers, such as name, address, birth date, and Social Security number  ● The individual’s past, present, or future physical or mental health or condition  ● The provision of health care to the individual  ● The past, present, or future payment for the provision of health care to the individual  Keeping PHI Private &amp; Confidential The Privacy Rule requires you to:  ● Notify patients about their privacy rights and how you use their information  ● Adopt privacy procedures and train employees to follow them  ● Assign an individual to make sure you’re adopting and following privacy procedures  ● Secure patient records containing PHI so they aren’t readily available to those who don’t need to see them</vt:lpstr>
      <vt:lpstr>Sharing Information with Other Health Care Professionals  To coordinate your patient’s care with other providers, the Privacy Rule lets you:  ● Share information with doctors, hospitals, and ambulances for treatment, payment, and health care operations, even without a signed consent form from the patient  ● Share information about an incapacitated patient if you believe it’s in your patient’s best interest  ● Use health information for research purposes  ● Use email, telephone, or fax machines to communicate with other health care professionals and with patients, as long as you use safeguards   Sharing Patient Information with Family Members &amp; Others   Unless a patient objects, the Privacy Rule lets you:  ● Give information to a patient’s family, friends, or anyone else identified by the patient as involved in their care ● Give information about the patient’s general condition or location to a patient’s family member or anyone responsible for the patient’s care  ● Include basic information in a hospital directory, such as the patient’s phone and room number  ● Give information about a patient’s religious affiliation to members of the clergy  Incidental Disclosures  The HIPAA Privacy Rule requires you to have policies that protect and limit how you use and disclose PHI, but you aren’t expected to guarantee the privacy of PHI against all risks. Sometimes, you can’t reasonably prevent limited disclosures, even when you’re following HIPAA requirements. For example, a hospital visitor may overhear a doctor’s confidential conversation with a nurse or glimpse a patient’s information on a sign-in sheet. These incidental disclosures aren’t considered a HIPAA violation as long as you’re following the required reasonable safeguards.  The Office for Civil Rights (OCR) offers guidance about how this applies to health care practices, including an Incidental Uses and Disclosures subcategory in its FAQs</vt:lpstr>
      <vt:lpstr>Securing Health Information When Using a Mobile Device   ● Use a password or other user authentication  ● Install and enable encryption  ● Install and activate remote wiping or remote disabling  ● Disable and don’t install or use file sharing applications  ● Install and enable a firewall  ● Install and enable security software  ● Keep your security software up to date  ● Research mobile applications (apps) before downloading  ● Maintain physical control  ● Use adequate security to send or receive health information over public Wi-Fi networks  ● Delete all stored health information before discarding or reusing the mobile device     Visit the HHS HIPAA Guidance Materials webpage for information about:   ● De-identifying PHI to meet HIPAA Privacy Rule requirements  ● Individuals’ right to access health information  ● Permitted uses and disclosures of PHI</vt:lpstr>
      <vt:lpstr>SECURITY RULE</vt:lpstr>
      <vt:lpstr>HIPAA Security Rule   The HIPAA Security Rule includes security requirements to protect patients’ ePHI confidentiality, integrity, and availability. The Security Rule requires you to develop reasonable and appropriate security policies. In addition, you must analyze security risks in your environment and create appropriate solutions. What’s reasonable and appropriate depends on your business as well as its size, complexity, and resources. You should always review and modify security measures to continue protecting ePHI in a changing environment.   Specifically, you must:  ● Ensure the confidentiality, integrity, and availability of all ePHI you create, receive, maintain, or transmit  ● Identify and protect against threats to ePHI security or integrity  ● Protect against impermissible uses or disclosures  ● Ensure employee compliance   When developing compliant safety measures, consider:  ● Size, complexity, and capabilities  ● Technical, hardware, and software infrastructure  ● The costs of security measures  ● The likelihood and possible impact of risks to ePHI  Confidentiality: ePHI can’t be available or disclosed to unauthorized persons or processes  Integrity: ePHI can’t be altered or destroyed in an unauthorized manner Availability: ePHI has to be accessible and usable on demand by authorized persons  Visit the HHS HIPAA Guidance Materials webpage for guidance on:  ● Administrative, physical, and technical PHI safety measures  ● Cybersecurity  ● Remote and mobile use of ePHI</vt:lpstr>
      <vt:lpstr>BREACH NOTIFICATION  RULE</vt:lpstr>
      <vt:lpstr>HIPAA Breach Notification Rule   When you experience a PHI breach, the HIPAA Breach Notification Rule requires you to notify affected individuals, HHS, and, in some cases, the media. Generally, a breach is an unpermitted use or disclosure under the Privacy Rule that compromises the security or privacy of PHI. The unpermitted use or disclosure of PHI is a breach unless there is a low probability the PHI has been compromised, based on a risk assessment of:   ● The nature and extent of the PHI involved, including types of identifiers and the likelihood of re-identification  ● The unauthorized person who used the PHI or received the disclosed PHI  ● Whether an individual acquired or viewed the PHI  ● The extent to which you reduced the PHI risk You must notify authorities of most breaches without reasonable delay and no later than 60 days after discovering the breach. Submit notifications of smaller breaches affecting fewer than 500 individuals to HHS annually. The Breach Notification Rule also requires business associates to notify a covered entity of breaches at or by the business associate. Visit the HHS HIPAA Breach Notification Rule webpage for guidance on:  ● Administrative requirements and burden of proof  ● How to make unsecured PHI unusable, unreadable, or indecipherable to unauthorized individuals  ● Reporting requirements</vt:lpstr>
      <vt:lpstr>COMPLIANCE</vt:lpstr>
      <vt:lpstr>Who Must Comply with HIPAA Rules?  Covered entities and business associates must follow HIPAA rules. If you don’t meet the definition of a covered entity or business associate, you don’t have to comply with the HIPAA rules.  -&gt; For definitions of covered entity and business associate, see the  Code of Federal Regulations (CFR) Title 45, Section 160.103.   Covered Entities  &gt; Covered entities that must follow HIPAA standards and requirements include:  ● Covered Health Care Provider: Any provider of medical or other health care services or supplies that transmits any health information in electronic form in connection with a transaction for which HHS has adopted a standard, such as:  ● Health Plan: Any individual or group plan that provides or pays the cost of health care, such as:  ● Health Care Clearinghouse: A public or private entity that processes another entity’s health care transactions from a standard format to a non-standard format, or vice versa, such as:  • Doctors  • Clinics  • Psychologists  • Dentists  • Chiropractors  • Nursing Homes  • Pharmacies  • Health insurance companies  • Health maintenance organizations  • Company health plans  • Government programs that pay for health care  • Billing services  • Community health management information systems  • Repricing companies  • Value-added networks       </vt:lpstr>
      <vt:lpstr>Business Associates   A business associate is a person or organization, other than a workforce member of a covered entity, that performs functions on behalf of or provides services to a covered entity that involve PHI access. Business associates also include subcontractors responsible for creating, receiving, maintaining, or transmitting PHI on behalf of another business associate.   Business associates provide services to covered entities that include:   ● Accreditation  ● Billing  ● Claims processing  ● Consulting  ● Data analysis  ● Financial services  ● Legal services  ● Management administration  ● Utilization review   Note: A covered entity can be a business associate of another covered entity. If you work with a business associate, a written contract or other arrangement between you must:   ● Detail PHI uses and disclosures the business associate may make  ● Require the business associate protect PHI   *Visit the HHS HIPAA Covered Entities and Business Associates webpage for more information      </vt:lpstr>
      <vt:lpstr>ENFORCEMENT</vt:lpstr>
      <vt:lpstr>Enforcement   The HHS Office for Civil Rights (OCR) enforces the HIPAA Privacy, Security, and Breach Notification Rules.   Violations may result in civil monetary penalties. In some cases, U.S. Department of Justice enforced criminal penalties may apply. Common violations include: ● Unpermitted PHI use and disclosure  ● Use or disclosure of more than the minimum necessary PHI  ● Lack of PHI safeguards  ● Lack of administrative, technical, or physical ePHI safeguards  ● Lack of individuals’ access to their PHI  The following are actual case examples:  ● HIPAA Privacy and Security Rule: A wireless health service provider agreed to pay $2.5 million to settle potential violations of the HIPAA Privacy and Security Rules after someone stole a laptop with 1,391 individuals’ ePHI from an employee’s vehicle. The investigation revealed insufficient risk analysis and management processes at the time of the theft. Additionally, the organization’s HIPAA Security Rule policies and procedures were in draft form. The organization couldn’t produce any final policies or procedures regarding safeguards for ePHI, including for mobile devices.  ● HIPAA Breach Notification Rule: A specialty clinic agreed to pay $150,000 to settle potential violations of the HIPAA rules. An unencrypted thumb drive with the ePHI of about 2,200 individuals was stolen from a clinic employee’s vehicle. The investigation revealed the clinic hadn’t accurately or thoroughly analyzed the potential risks and vulnerabilities to the confidentiality of ePHI as part of its security management process. The clinic also didn’t comply with Breach Notification Rule requirements for written policies and procedures and employee training. This case was the first settlement with a covered entity for not having policies and procedures to address the HIPAA Breach Notification Rule.  ● Criminal prosecution: A former hospital employee pleaded guilty to criminal HIPAA charges after obtaining PHI intending to use it for personal gain. He was sentenced to 18 months in federal prison.   Find more information on the HHS HIPAA Enforcement webpage.   </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 ESSENTIALS HEALTH INSURANCE PORTABILITY &amp; ACCOUNTABILITY ACT   STRAIGHT UP CARE  CERTIFICATION 2023</dc:title>
  <dc:creator>David Balicki</dc:creator>
  <cp:lastModifiedBy>Dittberner, Melissa Lynn</cp:lastModifiedBy>
  <cp:revision>3</cp:revision>
  <dcterms:created xsi:type="dcterms:W3CDTF">2022-11-21T19:11:11Z</dcterms:created>
  <dcterms:modified xsi:type="dcterms:W3CDTF">2023-07-11T07:37:05Z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